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62" r:id="rId6"/>
    <p:sldId id="260" r:id="rId7"/>
    <p:sldId id="263" r:id="rId8"/>
    <p:sldId id="264" r:id="rId9"/>
    <p:sldId id="259" r:id="rId10"/>
    <p:sldId id="265" r:id="rId11"/>
    <p:sldId id="267" r:id="rId12"/>
    <p:sldId id="268" r:id="rId13"/>
    <p:sldId id="269" r:id="rId14"/>
    <p:sldId id="270" r:id="rId15"/>
    <p:sldId id="271" r:id="rId16"/>
    <p:sldId id="272" r:id="rId17"/>
    <p:sldId id="273" r:id="rId18"/>
    <p:sldId id="274" r:id="rId19"/>
    <p:sldId id="275" r:id="rId20"/>
    <p:sldId id="277" r:id="rId21"/>
    <p:sldId id="276" r:id="rId22"/>
    <p:sldId id="281" r:id="rId23"/>
    <p:sldId id="279" r:id="rId24"/>
    <p:sldId id="278" r:id="rId25"/>
    <p:sldId id="280" r:id="rId26"/>
    <p:sldId id="283" r:id="rId27"/>
    <p:sldId id="284" r:id="rId28"/>
    <p:sldId id="285" r:id="rId29"/>
    <p:sldId id="287" r:id="rId30"/>
    <p:sldId id="288" r:id="rId31"/>
    <p:sldId id="261" r:id="rId32"/>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10/11/20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144770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10/11/20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32536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10/11/20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337931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33273" y="1599679"/>
            <a:ext cx="7477452" cy="112648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833273" y="2581355"/>
            <a:ext cx="7477452" cy="6578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1107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600" b="1" i="0">
                <a:solidFill>
                  <a:srgbClr val="0A316E"/>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7320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4519295"/>
          </a:xfrm>
          <a:custGeom>
            <a:avLst/>
            <a:gdLst/>
            <a:ahLst/>
            <a:cxnLst/>
            <a:rect l="l" t="t" r="r" b="b"/>
            <a:pathLst>
              <a:path w="9144000" h="4519295">
                <a:moveTo>
                  <a:pt x="9143981" y="4518890"/>
                </a:moveTo>
                <a:lnTo>
                  <a:pt x="0" y="4518890"/>
                </a:lnTo>
                <a:lnTo>
                  <a:pt x="0" y="0"/>
                </a:lnTo>
                <a:lnTo>
                  <a:pt x="9143981" y="0"/>
                </a:lnTo>
                <a:lnTo>
                  <a:pt x="9143981" y="4518890"/>
                </a:lnTo>
                <a:close/>
              </a:path>
            </a:pathLst>
          </a:custGeom>
          <a:solidFill>
            <a:srgbClr val="154193"/>
          </a:solidFill>
        </p:spPr>
        <p:txBody>
          <a:bodyPr wrap="square" lIns="0" tIns="0" rIns="0" bIns="0" rtlCol="0"/>
          <a:lstStyle/>
          <a:p>
            <a:endParaRPr/>
          </a:p>
        </p:txBody>
      </p:sp>
      <p:sp>
        <p:nvSpPr>
          <p:cNvPr id="17" name="bg object 17"/>
          <p:cNvSpPr/>
          <p:nvPr/>
        </p:nvSpPr>
        <p:spPr>
          <a:xfrm>
            <a:off x="4155316" y="1209447"/>
            <a:ext cx="41275" cy="2041525"/>
          </a:xfrm>
          <a:custGeom>
            <a:avLst/>
            <a:gdLst/>
            <a:ahLst/>
            <a:cxnLst/>
            <a:rect l="l" t="t" r="r" b="b"/>
            <a:pathLst>
              <a:path w="41275" h="2041525">
                <a:moveTo>
                  <a:pt x="41099" y="2041495"/>
                </a:moveTo>
                <a:lnTo>
                  <a:pt x="0" y="2041495"/>
                </a:lnTo>
                <a:lnTo>
                  <a:pt x="0" y="0"/>
                </a:lnTo>
                <a:lnTo>
                  <a:pt x="41099" y="0"/>
                </a:lnTo>
                <a:lnTo>
                  <a:pt x="41099" y="2041495"/>
                </a:lnTo>
                <a:close/>
              </a:path>
            </a:pathLst>
          </a:custGeom>
          <a:solidFill>
            <a:srgbClr val="FFD652"/>
          </a:solidFill>
        </p:spPr>
        <p:txBody>
          <a:bodyPr wrap="square" lIns="0" tIns="0" rIns="0" bIns="0" rtlCol="0"/>
          <a:lstStyle/>
          <a:p>
            <a:endParaRPr/>
          </a:p>
        </p:txBody>
      </p:sp>
      <p:sp>
        <p:nvSpPr>
          <p:cNvPr id="18" name="bg object 18"/>
          <p:cNvSpPr/>
          <p:nvPr/>
        </p:nvSpPr>
        <p:spPr>
          <a:xfrm>
            <a:off x="844498" y="1820371"/>
            <a:ext cx="2992755" cy="537210"/>
          </a:xfrm>
          <a:custGeom>
            <a:avLst/>
            <a:gdLst/>
            <a:ahLst/>
            <a:cxnLst/>
            <a:rect l="l" t="t" r="r" b="b"/>
            <a:pathLst>
              <a:path w="2992754" h="537210">
                <a:moveTo>
                  <a:pt x="2992493" y="536698"/>
                </a:moveTo>
                <a:lnTo>
                  <a:pt x="0" y="536698"/>
                </a:lnTo>
                <a:lnTo>
                  <a:pt x="0" y="0"/>
                </a:lnTo>
                <a:lnTo>
                  <a:pt x="2992493" y="0"/>
                </a:lnTo>
                <a:lnTo>
                  <a:pt x="2992493" y="536698"/>
                </a:lnTo>
                <a:close/>
              </a:path>
            </a:pathLst>
          </a:custGeom>
          <a:solidFill>
            <a:srgbClr val="FFD65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chemeClr val="bg1"/>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2564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81" y="5143489"/>
                </a:moveTo>
                <a:lnTo>
                  <a:pt x="0" y="5143489"/>
                </a:lnTo>
                <a:lnTo>
                  <a:pt x="0" y="0"/>
                </a:lnTo>
                <a:lnTo>
                  <a:pt x="9143981" y="0"/>
                </a:lnTo>
                <a:lnTo>
                  <a:pt x="9143981" y="5143489"/>
                </a:lnTo>
                <a:close/>
              </a:path>
            </a:pathLst>
          </a:custGeom>
          <a:solidFill>
            <a:srgbClr val="00697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1039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94561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10/11/20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301536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D84EDB7-D8BE-8940-8863-90ACBA5B4C9B}" type="datetimeFigureOut">
              <a:rPr lang="es-ES" smtClean="0"/>
              <a:t>10/11/20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22626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D84EDB7-D8BE-8940-8863-90ACBA5B4C9B}" type="datetimeFigureOut">
              <a:rPr lang="es-ES" smtClean="0"/>
              <a:t>10/11/20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109136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D84EDB7-D8BE-8940-8863-90ACBA5B4C9B}" type="datetimeFigureOut">
              <a:rPr lang="es-ES" smtClean="0"/>
              <a:t>10/11/20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221630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D84EDB7-D8BE-8940-8863-90ACBA5B4C9B}" type="datetimeFigureOut">
              <a:rPr lang="es-ES" smtClean="0"/>
              <a:t>10/11/20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149226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D84EDB7-D8BE-8940-8863-90ACBA5B4C9B}" type="datetimeFigureOut">
              <a:rPr lang="es-ES" smtClean="0"/>
              <a:t>10/11/20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284895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D84EDB7-D8BE-8940-8863-90ACBA5B4C9B}" type="datetimeFigureOut">
              <a:rPr lang="es-ES" smtClean="0"/>
              <a:t>10/11/20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277225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D84EDB7-D8BE-8940-8863-90ACBA5B4C9B}" type="datetimeFigureOut">
              <a:rPr lang="es-ES" smtClean="0"/>
              <a:t>10/11/20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2F4801-2B3E-614D-AEC5-5442E3ABE464}" type="slidenum">
              <a:rPr lang="es-ES" smtClean="0"/>
              <a:t>‹Nº›</a:t>
            </a:fld>
            <a:endParaRPr lang="es-ES"/>
          </a:p>
        </p:txBody>
      </p:sp>
    </p:spTree>
    <p:extLst>
      <p:ext uri="{BB962C8B-B14F-4D97-AF65-F5344CB8AC3E}">
        <p14:creationId xmlns:p14="http://schemas.microsoft.com/office/powerpoint/2010/main" val="329861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84EDB7-D8BE-8940-8863-90ACBA5B4C9B}" type="datetimeFigureOut">
              <a:rPr lang="es-ES" smtClean="0"/>
              <a:t>10/11/20</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2F4801-2B3E-614D-AEC5-5442E3ABE464}" type="slidenum">
              <a:rPr lang="es-ES" smtClean="0"/>
              <a:t>‹Nº›</a:t>
            </a:fld>
            <a:endParaRPr lang="es-ES"/>
          </a:p>
        </p:txBody>
      </p:sp>
    </p:spTree>
    <p:extLst>
      <p:ext uri="{BB962C8B-B14F-4D97-AF65-F5344CB8AC3E}">
        <p14:creationId xmlns:p14="http://schemas.microsoft.com/office/powerpoint/2010/main" val="341544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58079" y="1668080"/>
            <a:ext cx="3829050" cy="787400"/>
          </a:xfrm>
          <a:prstGeom prst="rect">
            <a:avLst/>
          </a:prstGeom>
        </p:spPr>
        <p:txBody>
          <a:bodyPr wrap="square" lIns="0" tIns="0" rIns="0" bIns="0">
            <a:spAutoFit/>
          </a:bodyPr>
          <a:lstStyle>
            <a:lvl1pPr>
              <a:defRPr sz="5000" b="1" i="0">
                <a:solidFill>
                  <a:schemeClr val="bg1"/>
                </a:solidFill>
                <a:latin typeface="Verdana"/>
                <a:cs typeface="Verdana"/>
              </a:defRPr>
            </a:lvl1pPr>
          </a:lstStyle>
          <a:p>
            <a:endParaRPr/>
          </a:p>
        </p:txBody>
      </p:sp>
      <p:sp>
        <p:nvSpPr>
          <p:cNvPr id="3" name="Holder 3"/>
          <p:cNvSpPr>
            <a:spLocks noGrp="1"/>
          </p:cNvSpPr>
          <p:nvPr>
            <p:ph type="body" idx="1"/>
          </p:nvPr>
        </p:nvSpPr>
        <p:spPr>
          <a:xfrm>
            <a:off x="385282" y="1335881"/>
            <a:ext cx="8373435" cy="2235200"/>
          </a:xfrm>
          <a:prstGeom prst="rect">
            <a:avLst/>
          </a:prstGeom>
        </p:spPr>
        <p:txBody>
          <a:bodyPr wrap="square" lIns="0" tIns="0" rIns="0" bIns="0">
            <a:spAutoFit/>
          </a:bodyPr>
          <a:lstStyle>
            <a:lvl1pPr>
              <a:defRPr sz="1600" b="1" i="0">
                <a:solidFill>
                  <a:srgbClr val="0A316E"/>
                </a:solidFill>
                <a:latin typeface="Verdana"/>
                <a:cs typeface="Verdan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03588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Hoja_de_c_lculo_de_Microsoft_Excel.xlsx"/></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9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Gestión Misional</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6" name="object 10">
            <a:extLst>
              <a:ext uri="{FF2B5EF4-FFF2-40B4-BE49-F238E27FC236}">
                <a16:creationId xmlns:a16="http://schemas.microsoft.com/office/drawing/2014/main" id="{33C174A2-5DC5-4435-84B6-A7768B757241}"/>
              </a:ext>
            </a:extLst>
          </p:cNvPr>
          <p:cNvSpPr/>
          <p:nvPr/>
        </p:nvSpPr>
        <p:spPr>
          <a:xfrm>
            <a:off x="3998791" y="1633921"/>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C6212F"/>
          </a:solidFill>
        </p:spPr>
        <p:txBody>
          <a:bodyPr wrap="square" lIns="0" tIns="0" rIns="0" bIns="0" rtlCol="0"/>
          <a:lstStyle/>
          <a:p>
            <a:endParaRPr/>
          </a:p>
        </p:txBody>
      </p:sp>
      <p:sp>
        <p:nvSpPr>
          <p:cNvPr id="7" name="object 11">
            <a:extLst>
              <a:ext uri="{FF2B5EF4-FFF2-40B4-BE49-F238E27FC236}">
                <a16:creationId xmlns:a16="http://schemas.microsoft.com/office/drawing/2014/main" id="{0C75B93D-53C9-4800-98F5-892338A93C5F}"/>
              </a:ext>
            </a:extLst>
          </p:cNvPr>
          <p:cNvSpPr/>
          <p:nvPr/>
        </p:nvSpPr>
        <p:spPr>
          <a:xfrm>
            <a:off x="4042292" y="3034418"/>
            <a:ext cx="472440" cy="236220"/>
          </a:xfrm>
          <a:custGeom>
            <a:avLst/>
            <a:gdLst/>
            <a:ahLst/>
            <a:cxnLst/>
            <a:rect l="l" t="t" r="r" b="b"/>
            <a:pathLst>
              <a:path w="472439" h="236220">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C6212F"/>
          </a:solidFill>
        </p:spPr>
        <p:txBody>
          <a:bodyPr wrap="square" lIns="0" tIns="0" rIns="0" bIns="0" rtlCol="0"/>
          <a:lstStyle/>
          <a:p>
            <a:endParaRPr/>
          </a:p>
        </p:txBody>
      </p:sp>
      <p:sp>
        <p:nvSpPr>
          <p:cNvPr id="5" name="object 10">
            <a:extLst>
              <a:ext uri="{FF2B5EF4-FFF2-40B4-BE49-F238E27FC236}">
                <a16:creationId xmlns:a16="http://schemas.microsoft.com/office/drawing/2014/main" id="{FEA74A6A-3DD8-4565-8E7B-5C2D64EE7398}"/>
              </a:ext>
            </a:extLst>
          </p:cNvPr>
          <p:cNvSpPr/>
          <p:nvPr/>
        </p:nvSpPr>
        <p:spPr>
          <a:xfrm>
            <a:off x="687848" y="1201547"/>
            <a:ext cx="2664244" cy="2664244"/>
          </a:xfrm>
          <a:prstGeom prst="rect">
            <a:avLst/>
          </a:prstGeom>
          <a:blipFill>
            <a:blip r:embed="rId3"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59CFC386-3EC4-4048-B897-9F234216F333}"/>
              </a:ext>
            </a:extLst>
          </p:cNvPr>
          <p:cNvSpPr txBox="1"/>
          <p:nvPr/>
        </p:nvSpPr>
        <p:spPr>
          <a:xfrm>
            <a:off x="4806892" y="1649282"/>
            <a:ext cx="3402965" cy="1958975"/>
          </a:xfrm>
          <a:prstGeom prst="rect">
            <a:avLst/>
          </a:prstGeom>
        </p:spPr>
        <p:txBody>
          <a:bodyPr vert="horz" wrap="square" lIns="0" tIns="12700" rIns="0" bIns="0" rtlCol="0">
            <a:spAutoFit/>
          </a:bodyPr>
          <a:lstStyle/>
          <a:p>
            <a:pPr marL="12700" marR="69850">
              <a:lnSpc>
                <a:spcPct val="113300"/>
              </a:lnSpc>
              <a:spcBef>
                <a:spcPts val="100"/>
              </a:spcBef>
            </a:pPr>
            <a:r>
              <a:rPr sz="1600" b="1" spc="-70" dirty="0">
                <a:solidFill>
                  <a:srgbClr val="0A316E"/>
                </a:solidFill>
                <a:latin typeface="Verdana"/>
                <a:cs typeface="Verdana"/>
              </a:rPr>
              <a:t>Producir </a:t>
            </a:r>
            <a:r>
              <a:rPr sz="1600" b="1" spc="-120" dirty="0">
                <a:solidFill>
                  <a:srgbClr val="0A316E"/>
                </a:solidFill>
                <a:latin typeface="Verdana"/>
                <a:cs typeface="Verdana"/>
              </a:rPr>
              <a:t>y </a:t>
            </a:r>
            <a:r>
              <a:rPr sz="1600" b="1" spc="-65" dirty="0">
                <a:solidFill>
                  <a:srgbClr val="0A316E"/>
                </a:solidFill>
                <a:latin typeface="Verdana"/>
                <a:cs typeface="Verdana"/>
              </a:rPr>
              <a:t>publicar </a:t>
            </a:r>
            <a:r>
              <a:rPr sz="1600" b="1" spc="-60" dirty="0">
                <a:solidFill>
                  <a:srgbClr val="0A316E"/>
                </a:solidFill>
                <a:latin typeface="Verdana"/>
                <a:cs typeface="Verdana"/>
              </a:rPr>
              <a:t>en</a:t>
            </a:r>
            <a:r>
              <a:rPr sz="1600" b="1" spc="-215" dirty="0">
                <a:solidFill>
                  <a:srgbClr val="0A316E"/>
                </a:solidFill>
                <a:latin typeface="Verdana"/>
                <a:cs typeface="Verdana"/>
              </a:rPr>
              <a:t> </a:t>
            </a:r>
            <a:r>
              <a:rPr sz="1600" b="1" spc="-85" dirty="0">
                <a:solidFill>
                  <a:srgbClr val="0A316E"/>
                </a:solidFill>
                <a:latin typeface="Verdana"/>
                <a:cs typeface="Verdana"/>
              </a:rPr>
              <a:t>formatos  </a:t>
            </a:r>
            <a:r>
              <a:rPr sz="1600" b="1" spc="-75" dirty="0">
                <a:solidFill>
                  <a:srgbClr val="0A316E"/>
                </a:solidFill>
                <a:latin typeface="Verdana"/>
                <a:cs typeface="Verdana"/>
              </a:rPr>
              <a:t>accesibles</a:t>
            </a:r>
            <a:r>
              <a:rPr sz="1600" b="1" spc="-114" dirty="0">
                <a:solidFill>
                  <a:srgbClr val="0A316E"/>
                </a:solidFill>
                <a:latin typeface="Verdana"/>
                <a:cs typeface="Verdana"/>
              </a:rPr>
              <a:t> </a:t>
            </a:r>
            <a:r>
              <a:rPr sz="1600" b="1" spc="-75" dirty="0">
                <a:solidFill>
                  <a:srgbClr val="0A316E"/>
                </a:solidFill>
                <a:latin typeface="Verdana"/>
                <a:cs typeface="Verdana"/>
              </a:rPr>
              <a:t>documentos:</a:t>
            </a:r>
            <a:endParaRPr sz="1600" dirty="0">
              <a:latin typeface="Verdana"/>
              <a:cs typeface="Verdana"/>
            </a:endParaRPr>
          </a:p>
          <a:p>
            <a:pPr marL="12700">
              <a:lnSpc>
                <a:spcPct val="100000"/>
              </a:lnSpc>
              <a:spcBef>
                <a:spcPts val="254"/>
              </a:spcBef>
            </a:pPr>
            <a:r>
              <a:rPr lang="es-CO" sz="1600" spc="-150" dirty="0">
                <a:solidFill>
                  <a:schemeClr val="accent2"/>
                </a:solidFill>
                <a:latin typeface="Verdana"/>
                <a:cs typeface="Verdana"/>
              </a:rPr>
              <a:t>589</a:t>
            </a:r>
            <a:r>
              <a:rPr sz="1600" spc="-150" dirty="0">
                <a:solidFill>
                  <a:srgbClr val="0A316E"/>
                </a:solidFill>
                <a:latin typeface="Verdana"/>
                <a:cs typeface="Verdana"/>
              </a:rPr>
              <a:t> </a:t>
            </a:r>
            <a:r>
              <a:rPr sz="1600" spc="-30" dirty="0">
                <a:solidFill>
                  <a:srgbClr val="0A316E"/>
                </a:solidFill>
                <a:latin typeface="Verdana"/>
                <a:cs typeface="Verdana"/>
              </a:rPr>
              <a:t>textos</a:t>
            </a:r>
            <a:r>
              <a:rPr sz="1600" spc="-145" dirty="0">
                <a:solidFill>
                  <a:srgbClr val="0A316E"/>
                </a:solidFill>
                <a:latin typeface="Verdana"/>
                <a:cs typeface="Verdana"/>
              </a:rPr>
              <a:t> </a:t>
            </a:r>
            <a:r>
              <a:rPr sz="1600" spc="10" dirty="0">
                <a:solidFill>
                  <a:srgbClr val="0A316E"/>
                </a:solidFill>
                <a:latin typeface="Verdana"/>
                <a:cs typeface="Verdana"/>
              </a:rPr>
              <a:t>estructurados</a:t>
            </a:r>
            <a:endParaRPr sz="1600" dirty="0">
              <a:latin typeface="Verdana"/>
              <a:cs typeface="Verdana"/>
            </a:endParaRPr>
          </a:p>
          <a:p>
            <a:pPr>
              <a:lnSpc>
                <a:spcPct val="100000"/>
              </a:lnSpc>
              <a:spcBef>
                <a:spcPts val="45"/>
              </a:spcBef>
            </a:pPr>
            <a:endParaRPr sz="1750" dirty="0">
              <a:latin typeface="Verdana"/>
              <a:cs typeface="Verdana"/>
            </a:endParaRPr>
          </a:p>
          <a:p>
            <a:pPr marL="12700" marR="5080">
              <a:lnSpc>
                <a:spcPct val="113300"/>
              </a:lnSpc>
            </a:pPr>
            <a:r>
              <a:rPr sz="1600" b="1" spc="-70" dirty="0">
                <a:solidFill>
                  <a:srgbClr val="0A316E"/>
                </a:solidFill>
                <a:latin typeface="Verdana"/>
                <a:cs typeface="Verdana"/>
              </a:rPr>
              <a:t>Dotar </a:t>
            </a:r>
            <a:r>
              <a:rPr sz="1600" b="1" spc="-90" dirty="0">
                <a:solidFill>
                  <a:srgbClr val="0A316E"/>
                </a:solidFill>
                <a:latin typeface="Verdana"/>
                <a:cs typeface="Verdana"/>
              </a:rPr>
              <a:t>Instituciones </a:t>
            </a:r>
            <a:r>
              <a:rPr sz="1600" b="1" spc="-50" dirty="0">
                <a:solidFill>
                  <a:srgbClr val="0A316E"/>
                </a:solidFill>
                <a:latin typeface="Verdana"/>
                <a:cs typeface="Verdana"/>
              </a:rPr>
              <a:t>con</a:t>
            </a:r>
            <a:r>
              <a:rPr sz="1600" b="1" spc="-220" dirty="0">
                <a:solidFill>
                  <a:srgbClr val="0A316E"/>
                </a:solidFill>
                <a:latin typeface="Verdana"/>
                <a:cs typeface="Verdana"/>
              </a:rPr>
              <a:t> </a:t>
            </a:r>
            <a:r>
              <a:rPr sz="1600" b="1" spc="-85" dirty="0">
                <a:solidFill>
                  <a:srgbClr val="0A316E"/>
                </a:solidFill>
                <a:latin typeface="Verdana"/>
                <a:cs typeface="Verdana"/>
              </a:rPr>
              <a:t>material  </a:t>
            </a:r>
            <a:r>
              <a:rPr sz="1600" b="1" spc="-75" dirty="0">
                <a:solidFill>
                  <a:srgbClr val="0A316E"/>
                </a:solidFill>
                <a:latin typeface="Verdana"/>
                <a:cs typeface="Verdana"/>
              </a:rPr>
              <a:t>impreso</a:t>
            </a:r>
            <a:r>
              <a:rPr sz="1600" b="1" spc="-114" dirty="0">
                <a:solidFill>
                  <a:srgbClr val="0A316E"/>
                </a:solidFill>
                <a:latin typeface="Verdana"/>
                <a:cs typeface="Verdana"/>
              </a:rPr>
              <a:t> apoyo:</a:t>
            </a:r>
            <a:endParaRPr sz="1600" dirty="0">
              <a:latin typeface="Verdana"/>
              <a:cs typeface="Verdana"/>
            </a:endParaRPr>
          </a:p>
          <a:p>
            <a:pPr marL="12700">
              <a:lnSpc>
                <a:spcPct val="100000"/>
              </a:lnSpc>
              <a:spcBef>
                <a:spcPts val="254"/>
              </a:spcBef>
            </a:pPr>
            <a:r>
              <a:rPr lang="es-CO" sz="1600" spc="-150" dirty="0">
                <a:solidFill>
                  <a:schemeClr val="accent2"/>
                </a:solidFill>
                <a:latin typeface="Verdana"/>
                <a:cs typeface="Verdana"/>
              </a:rPr>
              <a:t>514 </a:t>
            </a:r>
            <a:r>
              <a:rPr sz="1600" spc="-150" dirty="0">
                <a:solidFill>
                  <a:srgbClr val="0A316E"/>
                </a:solidFill>
                <a:latin typeface="Verdana"/>
                <a:cs typeface="Verdana"/>
              </a:rPr>
              <a:t> </a:t>
            </a:r>
            <a:r>
              <a:rPr sz="1600" dirty="0">
                <a:solidFill>
                  <a:srgbClr val="0A316E"/>
                </a:solidFill>
                <a:latin typeface="Verdana"/>
                <a:cs typeface="Verdana"/>
              </a:rPr>
              <a:t>Instituciones</a:t>
            </a:r>
            <a:r>
              <a:rPr sz="1600" spc="-145" dirty="0">
                <a:solidFill>
                  <a:srgbClr val="0A316E"/>
                </a:solidFill>
                <a:latin typeface="Verdana"/>
                <a:cs typeface="Verdana"/>
              </a:rPr>
              <a:t> </a:t>
            </a:r>
            <a:r>
              <a:rPr sz="1600" spc="5" dirty="0">
                <a:solidFill>
                  <a:srgbClr val="0A316E"/>
                </a:solidFill>
                <a:latin typeface="Verdana"/>
                <a:cs typeface="Verdana"/>
              </a:rPr>
              <a:t>Educativas</a:t>
            </a:r>
            <a:endParaRPr sz="1600" dirty="0">
              <a:latin typeface="Verdana"/>
              <a:cs typeface="Verdana"/>
            </a:endParaRPr>
          </a:p>
        </p:txBody>
      </p:sp>
    </p:spTree>
    <p:extLst>
      <p:ext uri="{BB962C8B-B14F-4D97-AF65-F5344CB8AC3E}">
        <p14:creationId xmlns:p14="http://schemas.microsoft.com/office/powerpoint/2010/main" val="196996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Objetivo de desarrollo sostenible</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13" name="CuadroTexto 12"/>
          <p:cNvSpPr txBox="1"/>
          <p:nvPr/>
        </p:nvSpPr>
        <p:spPr>
          <a:xfrm>
            <a:off x="719091" y="1617386"/>
            <a:ext cx="4722921" cy="1492716"/>
          </a:xfrm>
          <a:prstGeom prst="rect">
            <a:avLst/>
          </a:prstGeom>
          <a:noFill/>
        </p:spPr>
        <p:txBody>
          <a:bodyPr wrap="square" rtlCol="0">
            <a:spAutoFit/>
          </a:bodyPr>
          <a:lstStyle/>
          <a:p>
            <a:r>
              <a:rPr lang="es-ES" sz="4000" b="1" dirty="0">
                <a:solidFill>
                  <a:srgbClr val="0F2879"/>
                </a:solidFill>
                <a:latin typeface="+mj-lt"/>
              </a:rPr>
              <a:t>Objetivo de  desarrollo sostenible</a:t>
            </a:r>
          </a:p>
          <a:p>
            <a:endParaRPr lang="es-ES" sz="1100" b="1" dirty="0">
              <a:solidFill>
                <a:srgbClr val="0F2879"/>
              </a:solidFill>
            </a:endParaRPr>
          </a:p>
        </p:txBody>
      </p:sp>
      <p:sp>
        <p:nvSpPr>
          <p:cNvPr id="2" name="object 4">
            <a:extLst>
              <a:ext uri="{FF2B5EF4-FFF2-40B4-BE49-F238E27FC236}">
                <a16:creationId xmlns:a16="http://schemas.microsoft.com/office/drawing/2014/main" id="{79674BA3-F474-40EE-9749-906D0BA61888}"/>
              </a:ext>
            </a:extLst>
          </p:cNvPr>
          <p:cNvSpPr/>
          <p:nvPr/>
        </p:nvSpPr>
        <p:spPr>
          <a:xfrm>
            <a:off x="760248" y="2909317"/>
            <a:ext cx="5065395" cy="32384"/>
          </a:xfrm>
          <a:custGeom>
            <a:avLst/>
            <a:gdLst/>
            <a:ahLst/>
            <a:cxnLst/>
            <a:rect l="l" t="t" r="r" b="b"/>
            <a:pathLst>
              <a:path w="5065395" h="32385">
                <a:moveTo>
                  <a:pt x="0" y="0"/>
                </a:moveTo>
                <a:lnTo>
                  <a:pt x="5065189" y="31799"/>
                </a:lnTo>
              </a:path>
            </a:pathLst>
          </a:custGeom>
          <a:ln w="15875">
            <a:solidFill>
              <a:schemeClr val="accent2"/>
            </a:solidFill>
          </a:ln>
        </p:spPr>
        <p:txBody>
          <a:bodyPr wrap="square" lIns="0" tIns="0" rIns="0" bIns="0" rtlCol="0"/>
          <a:lstStyle/>
          <a:p>
            <a:endParaRPr/>
          </a:p>
        </p:txBody>
      </p:sp>
      <p:sp>
        <p:nvSpPr>
          <p:cNvPr id="6" name="object 5">
            <a:extLst>
              <a:ext uri="{FF2B5EF4-FFF2-40B4-BE49-F238E27FC236}">
                <a16:creationId xmlns:a16="http://schemas.microsoft.com/office/drawing/2014/main" id="{9446A0C2-6FFB-4927-A7E3-81EF29C68225}"/>
              </a:ext>
            </a:extLst>
          </p:cNvPr>
          <p:cNvSpPr txBox="1"/>
          <p:nvPr/>
        </p:nvSpPr>
        <p:spPr>
          <a:xfrm>
            <a:off x="901748" y="2941701"/>
            <a:ext cx="4371292" cy="382156"/>
          </a:xfrm>
          <a:prstGeom prst="rect">
            <a:avLst/>
          </a:prstGeom>
        </p:spPr>
        <p:txBody>
          <a:bodyPr vert="horz" wrap="square" lIns="0" tIns="12700" rIns="0" bIns="0" rtlCol="0">
            <a:spAutoFit/>
          </a:bodyPr>
          <a:lstStyle/>
          <a:p>
            <a:pPr marL="12700">
              <a:lnSpc>
                <a:spcPct val="100000"/>
              </a:lnSpc>
              <a:spcBef>
                <a:spcPts val="100"/>
              </a:spcBef>
            </a:pPr>
            <a:r>
              <a:rPr lang="es-CO" sz="2400" spc="-105" dirty="0">
                <a:solidFill>
                  <a:schemeClr val="tx2"/>
                </a:solidFill>
                <a:latin typeface="+mj-lt"/>
                <a:cs typeface="Verdana"/>
              </a:rPr>
              <a:t>10</a:t>
            </a:r>
            <a:r>
              <a:rPr sz="2400" spc="-105" dirty="0">
                <a:solidFill>
                  <a:schemeClr val="tx2"/>
                </a:solidFill>
                <a:latin typeface="+mj-lt"/>
                <a:cs typeface="Verdana"/>
              </a:rPr>
              <a:t>.</a:t>
            </a:r>
            <a:r>
              <a:rPr lang="es-CO" sz="2400" spc="-105" dirty="0">
                <a:solidFill>
                  <a:schemeClr val="tx2"/>
                </a:solidFill>
                <a:latin typeface="+mj-lt"/>
                <a:cs typeface="Verdana"/>
              </a:rPr>
              <a:t> Reducción de las desigualdades</a:t>
            </a:r>
            <a:endParaRPr sz="2400" dirty="0">
              <a:solidFill>
                <a:schemeClr val="tx2"/>
              </a:solidFill>
              <a:latin typeface="+mj-lt"/>
              <a:cs typeface="Verdana"/>
            </a:endParaRPr>
          </a:p>
        </p:txBody>
      </p:sp>
    </p:spTree>
    <p:extLst>
      <p:ext uri="{BB962C8B-B14F-4D97-AF65-F5344CB8AC3E}">
        <p14:creationId xmlns:p14="http://schemas.microsoft.com/office/powerpoint/2010/main" val="90594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Gestión Misional</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11">
            <a:extLst>
              <a:ext uri="{FF2B5EF4-FFF2-40B4-BE49-F238E27FC236}">
                <a16:creationId xmlns:a16="http://schemas.microsoft.com/office/drawing/2014/main" id="{FEA24B73-AF47-4A81-9B74-C96D33DF6A12}"/>
              </a:ext>
            </a:extLst>
          </p:cNvPr>
          <p:cNvSpPr/>
          <p:nvPr/>
        </p:nvSpPr>
        <p:spPr>
          <a:xfrm>
            <a:off x="667473" y="1203597"/>
            <a:ext cx="3042268" cy="2477775"/>
          </a:xfrm>
          <a:prstGeom prst="rect">
            <a:avLst/>
          </a:prstGeom>
          <a:blipFill>
            <a:blip r:embed="rId3" cstate="print"/>
            <a:stretch>
              <a:fillRect/>
            </a:stretch>
          </a:blipFill>
        </p:spPr>
        <p:txBody>
          <a:bodyPr wrap="square" lIns="0" tIns="0" rIns="0" bIns="0" rtlCol="0"/>
          <a:lstStyle/>
          <a:p>
            <a:endParaRPr/>
          </a:p>
        </p:txBody>
      </p:sp>
      <p:sp>
        <p:nvSpPr>
          <p:cNvPr id="12" name="object 4">
            <a:extLst>
              <a:ext uri="{FF2B5EF4-FFF2-40B4-BE49-F238E27FC236}">
                <a16:creationId xmlns:a16="http://schemas.microsoft.com/office/drawing/2014/main" id="{552D7448-67DE-4DE4-8B40-E310252EF0CD}"/>
              </a:ext>
            </a:extLst>
          </p:cNvPr>
          <p:cNvSpPr txBox="1"/>
          <p:nvPr/>
        </p:nvSpPr>
        <p:spPr>
          <a:xfrm>
            <a:off x="4743723" y="890616"/>
            <a:ext cx="4005166" cy="3103735"/>
          </a:xfrm>
          <a:prstGeom prst="rect">
            <a:avLst/>
          </a:prstGeom>
        </p:spPr>
        <p:txBody>
          <a:bodyPr vert="horz" wrap="square" lIns="0" tIns="45085" rIns="0" bIns="0" rtlCol="0">
            <a:spAutoFit/>
          </a:bodyPr>
          <a:lstStyle/>
          <a:p>
            <a:pPr marL="12700">
              <a:lnSpc>
                <a:spcPct val="100000"/>
              </a:lnSpc>
              <a:spcBef>
                <a:spcPts val="355"/>
              </a:spcBef>
            </a:pPr>
            <a:r>
              <a:rPr sz="1600" b="1" spc="-75" dirty="0">
                <a:solidFill>
                  <a:srgbClr val="0A316E"/>
                </a:solidFill>
                <a:latin typeface="Verdana"/>
                <a:cs typeface="Verdana"/>
              </a:rPr>
              <a:t>Brindar </a:t>
            </a:r>
            <a:r>
              <a:rPr sz="1600" b="1" spc="-100" dirty="0">
                <a:solidFill>
                  <a:srgbClr val="0A316E"/>
                </a:solidFill>
                <a:latin typeface="Verdana"/>
                <a:cs typeface="Verdana"/>
              </a:rPr>
              <a:t>Asesorías </a:t>
            </a:r>
            <a:r>
              <a:rPr sz="1600" b="1" spc="-60" dirty="0">
                <a:solidFill>
                  <a:srgbClr val="0A316E"/>
                </a:solidFill>
                <a:latin typeface="Verdana"/>
                <a:cs typeface="Verdana"/>
              </a:rPr>
              <a:t>en</a:t>
            </a:r>
            <a:r>
              <a:rPr sz="1600" b="1" spc="-175" dirty="0">
                <a:solidFill>
                  <a:srgbClr val="0A316E"/>
                </a:solidFill>
                <a:latin typeface="Verdana"/>
                <a:cs typeface="Verdana"/>
              </a:rPr>
              <a:t> </a:t>
            </a:r>
            <a:r>
              <a:rPr sz="1600" b="1" spc="-75" dirty="0">
                <a:solidFill>
                  <a:srgbClr val="0A316E"/>
                </a:solidFill>
                <a:latin typeface="Verdana"/>
                <a:cs typeface="Verdana"/>
              </a:rPr>
              <a:t>Accesibilidad:</a:t>
            </a:r>
            <a:endParaRPr sz="1600" dirty="0">
              <a:latin typeface="Verdana"/>
              <a:cs typeface="Verdana"/>
            </a:endParaRPr>
          </a:p>
          <a:p>
            <a:pPr marL="12700">
              <a:lnSpc>
                <a:spcPct val="100000"/>
              </a:lnSpc>
              <a:spcBef>
                <a:spcPts val="254"/>
              </a:spcBef>
            </a:pPr>
            <a:r>
              <a:rPr sz="1600" spc="-120" dirty="0">
                <a:solidFill>
                  <a:schemeClr val="accent2"/>
                </a:solidFill>
                <a:latin typeface="Verdana"/>
                <a:cs typeface="Verdana"/>
              </a:rPr>
              <a:t>5</a:t>
            </a:r>
            <a:r>
              <a:rPr lang="es-CO" sz="1600" spc="-120" dirty="0">
                <a:solidFill>
                  <a:schemeClr val="accent2"/>
                </a:solidFill>
                <a:latin typeface="Verdana"/>
                <a:cs typeface="Verdana"/>
              </a:rPr>
              <a:t>0</a:t>
            </a:r>
            <a:r>
              <a:rPr sz="1600" spc="-120" dirty="0">
                <a:solidFill>
                  <a:schemeClr val="accent2"/>
                </a:solidFill>
                <a:latin typeface="Verdana"/>
                <a:cs typeface="Verdana"/>
              </a:rPr>
              <a:t> </a:t>
            </a:r>
            <a:r>
              <a:rPr lang="es-CO" sz="1600" spc="-120" dirty="0">
                <a:solidFill>
                  <a:schemeClr val="accent2"/>
                </a:solidFill>
                <a:latin typeface="Verdana"/>
                <a:cs typeface="Verdana"/>
              </a:rPr>
              <a:t> </a:t>
            </a:r>
            <a:r>
              <a:rPr sz="1600" spc="40" dirty="0" err="1">
                <a:solidFill>
                  <a:schemeClr val="accent2"/>
                </a:solidFill>
                <a:latin typeface="Verdana"/>
                <a:cs typeface="Verdana"/>
              </a:rPr>
              <a:t>Entidad</a:t>
            </a:r>
            <a:r>
              <a:rPr lang="es-CO" sz="1600" spc="40" dirty="0">
                <a:solidFill>
                  <a:schemeClr val="accent2"/>
                </a:solidFill>
                <a:latin typeface="Verdana"/>
                <a:cs typeface="Verdana"/>
              </a:rPr>
              <a:t>es</a:t>
            </a:r>
            <a:r>
              <a:rPr sz="1600" spc="-225" dirty="0">
                <a:solidFill>
                  <a:schemeClr val="accent2"/>
                </a:solidFill>
                <a:latin typeface="Verdana"/>
                <a:cs typeface="Verdana"/>
              </a:rPr>
              <a:t> </a:t>
            </a:r>
            <a:r>
              <a:rPr sz="1600" spc="-20" dirty="0">
                <a:solidFill>
                  <a:schemeClr val="accent2"/>
                </a:solidFill>
                <a:latin typeface="Verdana"/>
                <a:cs typeface="Verdana"/>
              </a:rPr>
              <a:t>territorial</a:t>
            </a:r>
            <a:endParaRPr lang="es-CO" sz="1600" spc="-20" dirty="0">
              <a:solidFill>
                <a:schemeClr val="accent2"/>
              </a:solidFill>
              <a:latin typeface="Verdana"/>
              <a:cs typeface="Verdana"/>
            </a:endParaRPr>
          </a:p>
          <a:p>
            <a:pPr marL="12700">
              <a:lnSpc>
                <a:spcPct val="100000"/>
              </a:lnSpc>
              <a:spcBef>
                <a:spcPts val="254"/>
              </a:spcBef>
            </a:pPr>
            <a:endParaRPr lang="es-CO" sz="1600" spc="-20" dirty="0">
              <a:solidFill>
                <a:schemeClr val="accent2"/>
              </a:solidFill>
              <a:latin typeface="Verdana"/>
              <a:cs typeface="Verdana"/>
            </a:endParaRPr>
          </a:p>
          <a:p>
            <a:pPr marL="12700" marR="210185">
              <a:lnSpc>
                <a:spcPct val="113300"/>
              </a:lnSpc>
            </a:pPr>
            <a:r>
              <a:rPr sz="1600" b="1" spc="-100" dirty="0" err="1">
                <a:solidFill>
                  <a:srgbClr val="0A316E"/>
                </a:solidFill>
                <a:latin typeface="Verdana"/>
                <a:cs typeface="Verdana"/>
              </a:rPr>
              <a:t>Asesorar</a:t>
            </a:r>
            <a:r>
              <a:rPr sz="1600" b="1" spc="-100" dirty="0">
                <a:solidFill>
                  <a:srgbClr val="0A316E"/>
                </a:solidFill>
                <a:latin typeface="Verdana"/>
                <a:cs typeface="Verdana"/>
              </a:rPr>
              <a:t> </a:t>
            </a:r>
            <a:r>
              <a:rPr sz="1600" b="1" spc="-105" dirty="0">
                <a:solidFill>
                  <a:srgbClr val="0A316E"/>
                </a:solidFill>
                <a:latin typeface="Verdana"/>
                <a:cs typeface="Verdana"/>
              </a:rPr>
              <a:t>Instancias </a:t>
            </a:r>
            <a:r>
              <a:rPr sz="1600" b="1" spc="-95" dirty="0">
                <a:solidFill>
                  <a:srgbClr val="0A316E"/>
                </a:solidFill>
                <a:latin typeface="Verdana"/>
                <a:cs typeface="Verdana"/>
              </a:rPr>
              <a:t>para</a:t>
            </a:r>
            <a:r>
              <a:rPr sz="1600" b="1" spc="-175" dirty="0">
                <a:solidFill>
                  <a:srgbClr val="0A316E"/>
                </a:solidFill>
                <a:latin typeface="Verdana"/>
                <a:cs typeface="Verdana"/>
              </a:rPr>
              <a:t> </a:t>
            </a:r>
            <a:r>
              <a:rPr sz="1600" b="1" spc="-85" dirty="0">
                <a:solidFill>
                  <a:srgbClr val="0A316E"/>
                </a:solidFill>
                <a:latin typeface="Verdana"/>
                <a:cs typeface="Verdana"/>
              </a:rPr>
              <a:t>promover  </a:t>
            </a:r>
            <a:r>
              <a:rPr sz="1600" b="1" spc="-60" dirty="0">
                <a:solidFill>
                  <a:srgbClr val="0A316E"/>
                </a:solidFill>
                <a:latin typeface="Verdana"/>
                <a:cs typeface="Verdana"/>
              </a:rPr>
              <a:t>empleabilidad</a:t>
            </a:r>
            <a:r>
              <a:rPr sz="1600" b="1" spc="-114" dirty="0">
                <a:solidFill>
                  <a:srgbClr val="0A316E"/>
                </a:solidFill>
                <a:latin typeface="Verdana"/>
                <a:cs typeface="Verdana"/>
              </a:rPr>
              <a:t> </a:t>
            </a:r>
            <a:r>
              <a:rPr sz="1600" b="1" spc="-105" dirty="0">
                <a:solidFill>
                  <a:srgbClr val="0A316E"/>
                </a:solidFill>
                <a:latin typeface="Verdana"/>
                <a:cs typeface="Verdana"/>
              </a:rPr>
              <a:t>PDV:</a:t>
            </a:r>
            <a:endParaRPr lang="es-CO" sz="1600" b="1" spc="-105" dirty="0">
              <a:solidFill>
                <a:srgbClr val="0A316E"/>
              </a:solidFill>
              <a:latin typeface="Verdana"/>
              <a:cs typeface="Verdana"/>
            </a:endParaRPr>
          </a:p>
          <a:p>
            <a:pPr marL="12700">
              <a:lnSpc>
                <a:spcPct val="100000"/>
              </a:lnSpc>
              <a:spcBef>
                <a:spcPts val="254"/>
              </a:spcBef>
            </a:pPr>
            <a:r>
              <a:rPr sz="1600" spc="-114" dirty="0">
                <a:solidFill>
                  <a:schemeClr val="accent2"/>
                </a:solidFill>
                <a:latin typeface="Verdana"/>
                <a:cs typeface="Verdana"/>
              </a:rPr>
              <a:t>5</a:t>
            </a:r>
            <a:r>
              <a:rPr sz="1600" spc="-150" dirty="0">
                <a:solidFill>
                  <a:schemeClr val="accent2"/>
                </a:solidFill>
                <a:latin typeface="Verdana"/>
                <a:cs typeface="Verdana"/>
              </a:rPr>
              <a:t> </a:t>
            </a:r>
            <a:r>
              <a:rPr sz="1600" spc="25" dirty="0">
                <a:solidFill>
                  <a:schemeClr val="accent2"/>
                </a:solidFill>
                <a:latin typeface="Verdana"/>
                <a:cs typeface="Verdana"/>
              </a:rPr>
              <a:t>Entidades</a:t>
            </a:r>
            <a:r>
              <a:rPr sz="1600" spc="-145" dirty="0">
                <a:solidFill>
                  <a:schemeClr val="accent2"/>
                </a:solidFill>
                <a:latin typeface="Verdana"/>
                <a:cs typeface="Verdana"/>
              </a:rPr>
              <a:t> </a:t>
            </a:r>
            <a:r>
              <a:rPr sz="1600" spc="30" dirty="0">
                <a:solidFill>
                  <a:schemeClr val="accent2"/>
                </a:solidFill>
                <a:latin typeface="Verdana"/>
                <a:cs typeface="Verdana"/>
              </a:rPr>
              <a:t>del</a:t>
            </a:r>
            <a:r>
              <a:rPr sz="1600" spc="-145" dirty="0">
                <a:solidFill>
                  <a:schemeClr val="accent2"/>
                </a:solidFill>
                <a:latin typeface="Verdana"/>
                <a:cs typeface="Verdana"/>
              </a:rPr>
              <a:t> </a:t>
            </a:r>
            <a:r>
              <a:rPr sz="1600" spc="25" dirty="0">
                <a:solidFill>
                  <a:schemeClr val="accent2"/>
                </a:solidFill>
                <a:latin typeface="Verdana"/>
                <a:cs typeface="Verdana"/>
              </a:rPr>
              <a:t>orden</a:t>
            </a:r>
            <a:r>
              <a:rPr sz="1600" spc="-145" dirty="0">
                <a:solidFill>
                  <a:schemeClr val="accent2"/>
                </a:solidFill>
                <a:latin typeface="Verdana"/>
                <a:cs typeface="Verdana"/>
              </a:rPr>
              <a:t> </a:t>
            </a:r>
            <a:r>
              <a:rPr sz="1600" spc="20" dirty="0">
                <a:solidFill>
                  <a:schemeClr val="accent2"/>
                </a:solidFill>
                <a:latin typeface="Verdana"/>
                <a:cs typeface="Verdana"/>
              </a:rPr>
              <a:t>nacional</a:t>
            </a:r>
            <a:endParaRPr sz="1600" dirty="0">
              <a:solidFill>
                <a:schemeClr val="accent2"/>
              </a:solidFill>
              <a:latin typeface="Verdana"/>
              <a:cs typeface="Verdana"/>
            </a:endParaRPr>
          </a:p>
          <a:p>
            <a:pPr>
              <a:lnSpc>
                <a:spcPct val="100000"/>
              </a:lnSpc>
              <a:spcBef>
                <a:spcPts val="50"/>
              </a:spcBef>
            </a:pPr>
            <a:endParaRPr sz="1750" dirty="0">
              <a:latin typeface="Verdana"/>
              <a:cs typeface="Verdana"/>
            </a:endParaRPr>
          </a:p>
          <a:p>
            <a:pPr marL="12700" marR="5080">
              <a:lnSpc>
                <a:spcPct val="113300"/>
              </a:lnSpc>
            </a:pPr>
            <a:r>
              <a:rPr sz="1600" b="1" spc="-85" dirty="0">
                <a:solidFill>
                  <a:srgbClr val="0A316E"/>
                </a:solidFill>
                <a:latin typeface="Verdana"/>
                <a:cs typeface="Verdana"/>
              </a:rPr>
              <a:t>Promover </a:t>
            </a:r>
            <a:r>
              <a:rPr sz="1600" b="1" spc="-120" dirty="0">
                <a:solidFill>
                  <a:srgbClr val="0A316E"/>
                </a:solidFill>
                <a:latin typeface="Verdana"/>
                <a:cs typeface="Verdana"/>
              </a:rPr>
              <a:t>y </a:t>
            </a:r>
            <a:r>
              <a:rPr sz="1600" b="1" spc="-110" dirty="0">
                <a:solidFill>
                  <a:srgbClr val="0A316E"/>
                </a:solidFill>
                <a:latin typeface="Verdana"/>
                <a:cs typeface="Verdana"/>
              </a:rPr>
              <a:t>asesorar </a:t>
            </a:r>
            <a:r>
              <a:rPr sz="1600" b="1" spc="-100" dirty="0">
                <a:solidFill>
                  <a:srgbClr val="0A316E"/>
                </a:solidFill>
                <a:latin typeface="Verdana"/>
                <a:cs typeface="Verdana"/>
              </a:rPr>
              <a:t>a  </a:t>
            </a:r>
            <a:r>
              <a:rPr sz="1600" b="1" spc="-70" dirty="0">
                <a:solidFill>
                  <a:srgbClr val="0A316E"/>
                </a:solidFill>
                <a:latin typeface="Verdana"/>
                <a:cs typeface="Verdana"/>
              </a:rPr>
              <a:t>Organizaciones </a:t>
            </a:r>
            <a:r>
              <a:rPr sz="1600" b="1" spc="-45" dirty="0">
                <a:solidFill>
                  <a:srgbClr val="0A316E"/>
                </a:solidFill>
                <a:latin typeface="Verdana"/>
                <a:cs typeface="Verdana"/>
              </a:rPr>
              <a:t>PDV </a:t>
            </a:r>
            <a:r>
              <a:rPr sz="1600" b="1" spc="-95" dirty="0">
                <a:solidFill>
                  <a:srgbClr val="0A316E"/>
                </a:solidFill>
                <a:latin typeface="Verdana"/>
                <a:cs typeface="Verdana"/>
              </a:rPr>
              <a:t>para  </a:t>
            </a:r>
            <a:r>
              <a:rPr sz="1600" b="1" spc="-65" dirty="0">
                <a:solidFill>
                  <a:srgbClr val="0A316E"/>
                </a:solidFill>
                <a:latin typeface="Verdana"/>
                <a:cs typeface="Verdana"/>
              </a:rPr>
              <a:t>participación </a:t>
            </a:r>
            <a:r>
              <a:rPr sz="1600" b="1" spc="-120" dirty="0">
                <a:solidFill>
                  <a:srgbClr val="0A316E"/>
                </a:solidFill>
                <a:latin typeface="Verdana"/>
                <a:cs typeface="Verdana"/>
              </a:rPr>
              <a:t>y </a:t>
            </a:r>
            <a:r>
              <a:rPr sz="1600" b="1" spc="-80" dirty="0">
                <a:solidFill>
                  <a:srgbClr val="0A316E"/>
                </a:solidFill>
                <a:latin typeface="Verdana"/>
                <a:cs typeface="Verdana"/>
              </a:rPr>
              <a:t>ejercicio </a:t>
            </a:r>
            <a:r>
              <a:rPr sz="1600" b="1" spc="-45" dirty="0">
                <a:solidFill>
                  <a:srgbClr val="0A316E"/>
                </a:solidFill>
                <a:latin typeface="Verdana"/>
                <a:cs typeface="Verdana"/>
              </a:rPr>
              <a:t>de</a:t>
            </a:r>
            <a:r>
              <a:rPr sz="1600" b="1" spc="-200" dirty="0">
                <a:solidFill>
                  <a:srgbClr val="0A316E"/>
                </a:solidFill>
                <a:latin typeface="Verdana"/>
                <a:cs typeface="Verdana"/>
              </a:rPr>
              <a:t> </a:t>
            </a:r>
            <a:r>
              <a:rPr sz="1600" b="1" spc="-70" dirty="0">
                <a:solidFill>
                  <a:srgbClr val="0A316E"/>
                </a:solidFill>
                <a:latin typeface="Verdana"/>
                <a:cs typeface="Verdana"/>
              </a:rPr>
              <a:t>derechos</a:t>
            </a:r>
            <a:r>
              <a:rPr lang="es-CO" sz="1600" b="1" spc="-70" dirty="0">
                <a:solidFill>
                  <a:srgbClr val="0A316E"/>
                </a:solidFill>
                <a:latin typeface="Verdana"/>
                <a:cs typeface="Verdana"/>
              </a:rPr>
              <a:t>:</a:t>
            </a:r>
            <a:endParaRPr sz="1600" dirty="0">
              <a:latin typeface="Verdana"/>
              <a:cs typeface="Verdana"/>
            </a:endParaRPr>
          </a:p>
          <a:p>
            <a:pPr marL="12700">
              <a:lnSpc>
                <a:spcPct val="100000"/>
              </a:lnSpc>
              <a:spcBef>
                <a:spcPts val="254"/>
              </a:spcBef>
            </a:pPr>
            <a:r>
              <a:rPr sz="1600" spc="-200" dirty="0">
                <a:solidFill>
                  <a:schemeClr val="accent2"/>
                </a:solidFill>
                <a:latin typeface="Verdana"/>
                <a:cs typeface="Verdana"/>
              </a:rPr>
              <a:t>10</a:t>
            </a:r>
            <a:r>
              <a:rPr sz="1600" spc="-295" dirty="0">
                <a:solidFill>
                  <a:schemeClr val="accent2"/>
                </a:solidFill>
                <a:latin typeface="Verdana"/>
                <a:cs typeface="Verdana"/>
              </a:rPr>
              <a:t> </a:t>
            </a:r>
            <a:r>
              <a:rPr lang="es-CO" sz="1600" spc="-295" dirty="0">
                <a:solidFill>
                  <a:schemeClr val="accent2"/>
                </a:solidFill>
                <a:latin typeface="Verdana"/>
                <a:cs typeface="Verdana"/>
              </a:rPr>
              <a:t> </a:t>
            </a:r>
            <a:r>
              <a:rPr sz="1600" spc="15" dirty="0" err="1">
                <a:solidFill>
                  <a:schemeClr val="accent2"/>
                </a:solidFill>
                <a:latin typeface="Verdana"/>
                <a:cs typeface="Verdana"/>
              </a:rPr>
              <a:t>Organizaciones</a:t>
            </a:r>
            <a:endParaRPr sz="1600" dirty="0">
              <a:solidFill>
                <a:schemeClr val="accent2"/>
              </a:solidFill>
              <a:latin typeface="Verdana"/>
              <a:cs typeface="Verdana"/>
            </a:endParaRPr>
          </a:p>
        </p:txBody>
      </p:sp>
      <p:sp>
        <p:nvSpPr>
          <p:cNvPr id="14" name="object 8">
            <a:extLst>
              <a:ext uri="{FF2B5EF4-FFF2-40B4-BE49-F238E27FC236}">
                <a16:creationId xmlns:a16="http://schemas.microsoft.com/office/drawing/2014/main" id="{C016F590-975F-43B4-8229-91439ED830C6}"/>
              </a:ext>
            </a:extLst>
          </p:cNvPr>
          <p:cNvSpPr/>
          <p:nvPr/>
        </p:nvSpPr>
        <p:spPr>
          <a:xfrm>
            <a:off x="3990512" y="1296793"/>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DF1A83"/>
          </a:solidFill>
        </p:spPr>
        <p:txBody>
          <a:bodyPr wrap="square" lIns="0" tIns="0" rIns="0" bIns="0" rtlCol="0"/>
          <a:lstStyle/>
          <a:p>
            <a:endParaRPr/>
          </a:p>
        </p:txBody>
      </p:sp>
      <p:sp>
        <p:nvSpPr>
          <p:cNvPr id="16" name="object 9">
            <a:extLst>
              <a:ext uri="{FF2B5EF4-FFF2-40B4-BE49-F238E27FC236}">
                <a16:creationId xmlns:a16="http://schemas.microsoft.com/office/drawing/2014/main" id="{0B072FAC-56B1-4BA4-A787-B3B226460D87}"/>
              </a:ext>
            </a:extLst>
          </p:cNvPr>
          <p:cNvSpPr/>
          <p:nvPr/>
        </p:nvSpPr>
        <p:spPr>
          <a:xfrm>
            <a:off x="4031152" y="2206264"/>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DF1A83"/>
          </a:solidFill>
        </p:spPr>
        <p:txBody>
          <a:bodyPr wrap="square" lIns="0" tIns="0" rIns="0" bIns="0" rtlCol="0"/>
          <a:lstStyle/>
          <a:p>
            <a:endParaRPr/>
          </a:p>
        </p:txBody>
      </p:sp>
      <p:sp>
        <p:nvSpPr>
          <p:cNvPr id="18" name="object 10">
            <a:extLst>
              <a:ext uri="{FF2B5EF4-FFF2-40B4-BE49-F238E27FC236}">
                <a16:creationId xmlns:a16="http://schemas.microsoft.com/office/drawing/2014/main" id="{B9A73842-B3F5-4A95-9BD1-DDFCA10E0F6A}"/>
              </a:ext>
            </a:extLst>
          </p:cNvPr>
          <p:cNvSpPr/>
          <p:nvPr/>
        </p:nvSpPr>
        <p:spPr>
          <a:xfrm>
            <a:off x="4023516" y="3445152"/>
            <a:ext cx="472440" cy="236220"/>
          </a:xfrm>
          <a:custGeom>
            <a:avLst/>
            <a:gdLst/>
            <a:ahLst/>
            <a:cxnLst/>
            <a:rect l="l" t="t" r="r" b="b"/>
            <a:pathLst>
              <a:path w="472439" h="236220">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DF1A83"/>
          </a:solidFill>
        </p:spPr>
        <p:txBody>
          <a:bodyPr wrap="square" lIns="0" tIns="0" rIns="0" bIns="0" rtlCol="0"/>
          <a:lstStyle/>
          <a:p>
            <a:endParaRPr/>
          </a:p>
        </p:txBody>
      </p:sp>
    </p:spTree>
    <p:extLst>
      <p:ext uri="{BB962C8B-B14F-4D97-AF65-F5344CB8AC3E}">
        <p14:creationId xmlns:p14="http://schemas.microsoft.com/office/powerpoint/2010/main" val="240925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Gestión Misional</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5" name="object 10">
            <a:extLst>
              <a:ext uri="{FF2B5EF4-FFF2-40B4-BE49-F238E27FC236}">
                <a16:creationId xmlns:a16="http://schemas.microsoft.com/office/drawing/2014/main" id="{8CAB6C4E-BDCD-4568-8163-9854371FD1B7}"/>
              </a:ext>
            </a:extLst>
          </p:cNvPr>
          <p:cNvSpPr/>
          <p:nvPr/>
        </p:nvSpPr>
        <p:spPr>
          <a:xfrm>
            <a:off x="687823" y="1168597"/>
            <a:ext cx="2730169" cy="2730169"/>
          </a:xfrm>
          <a:prstGeom prst="rect">
            <a:avLst/>
          </a:prstGeom>
          <a:blipFill>
            <a:blip r:embed="rId3" cstate="print"/>
            <a:stretch>
              <a:fillRect/>
            </a:stretch>
          </a:blipFill>
        </p:spPr>
        <p:txBody>
          <a:bodyPr wrap="square" lIns="0" tIns="0" rIns="0" bIns="0" rtlCol="0"/>
          <a:lstStyle/>
          <a:p>
            <a:endParaRPr/>
          </a:p>
        </p:txBody>
      </p:sp>
      <p:sp>
        <p:nvSpPr>
          <p:cNvPr id="6" name="object 3">
            <a:extLst>
              <a:ext uri="{FF2B5EF4-FFF2-40B4-BE49-F238E27FC236}">
                <a16:creationId xmlns:a16="http://schemas.microsoft.com/office/drawing/2014/main" id="{4237A48B-8F14-4CB8-95D9-398E08178227}"/>
              </a:ext>
            </a:extLst>
          </p:cNvPr>
          <p:cNvSpPr txBox="1"/>
          <p:nvPr/>
        </p:nvSpPr>
        <p:spPr>
          <a:xfrm>
            <a:off x="4243118" y="681182"/>
            <a:ext cx="4359910" cy="4377417"/>
          </a:xfrm>
          <a:prstGeom prst="rect">
            <a:avLst/>
          </a:prstGeom>
        </p:spPr>
        <p:txBody>
          <a:bodyPr vert="horz" wrap="square" lIns="0" tIns="12700" rIns="0" bIns="0" rtlCol="0">
            <a:spAutoFit/>
          </a:bodyPr>
          <a:lstStyle/>
          <a:p>
            <a:pPr marL="12700" marR="14604">
              <a:lnSpc>
                <a:spcPct val="113300"/>
              </a:lnSpc>
              <a:spcBef>
                <a:spcPts val="100"/>
              </a:spcBef>
            </a:pPr>
            <a:r>
              <a:rPr sz="1600" b="1" spc="-95" dirty="0">
                <a:solidFill>
                  <a:srgbClr val="0A316E"/>
                </a:solidFill>
                <a:latin typeface="Verdana"/>
                <a:cs typeface="Verdana"/>
              </a:rPr>
              <a:t>Desarrollar Investigación </a:t>
            </a:r>
            <a:r>
              <a:rPr sz="1600" b="1" spc="-70" dirty="0">
                <a:solidFill>
                  <a:srgbClr val="0A316E"/>
                </a:solidFill>
                <a:latin typeface="Verdana"/>
                <a:cs typeface="Verdana"/>
              </a:rPr>
              <a:t>inclusión </a:t>
            </a:r>
            <a:r>
              <a:rPr sz="1600" b="1" spc="-110" dirty="0">
                <a:solidFill>
                  <a:srgbClr val="0A316E"/>
                </a:solidFill>
                <a:latin typeface="Verdana"/>
                <a:cs typeface="Verdana"/>
              </a:rPr>
              <a:t>PDV:  </a:t>
            </a:r>
            <a:r>
              <a:rPr lang="es-CO" sz="1600" spc="5" dirty="0">
                <a:solidFill>
                  <a:srgbClr val="0A316E"/>
                </a:solidFill>
                <a:latin typeface="Verdana"/>
                <a:cs typeface="Verdana"/>
              </a:rPr>
              <a:t>Avance de la investigación “Configuración de practicas cotidianas emprendidas por las PDV y/o entorno cercano que permitan identificar barreras y facilitadores para la inclusión social</a:t>
            </a:r>
            <a:endParaRPr sz="1600" dirty="0">
              <a:latin typeface="Verdana"/>
              <a:cs typeface="Verdana"/>
            </a:endParaRPr>
          </a:p>
          <a:p>
            <a:pPr>
              <a:lnSpc>
                <a:spcPct val="100000"/>
              </a:lnSpc>
              <a:spcBef>
                <a:spcPts val="45"/>
              </a:spcBef>
            </a:pPr>
            <a:endParaRPr sz="1750" dirty="0">
              <a:latin typeface="Verdana"/>
              <a:cs typeface="Verdana"/>
            </a:endParaRPr>
          </a:p>
          <a:p>
            <a:pPr marL="12700" marR="334010">
              <a:lnSpc>
                <a:spcPct val="113300"/>
              </a:lnSpc>
            </a:pPr>
            <a:r>
              <a:rPr sz="1600" b="1" spc="-85" dirty="0">
                <a:solidFill>
                  <a:srgbClr val="0A316E"/>
                </a:solidFill>
                <a:latin typeface="Verdana"/>
                <a:cs typeface="Verdana"/>
              </a:rPr>
              <a:t>Gestionar </a:t>
            </a:r>
            <a:r>
              <a:rPr sz="1600" b="1" spc="-80" dirty="0">
                <a:solidFill>
                  <a:srgbClr val="0A316E"/>
                </a:solidFill>
                <a:latin typeface="Verdana"/>
                <a:cs typeface="Verdana"/>
              </a:rPr>
              <a:t>propuestas </a:t>
            </a:r>
            <a:r>
              <a:rPr sz="1600" b="1" spc="-85" dirty="0">
                <a:solidFill>
                  <a:srgbClr val="0A316E"/>
                </a:solidFill>
                <a:latin typeface="Verdana"/>
                <a:cs typeface="Verdana"/>
              </a:rPr>
              <a:t>normativas</a:t>
            </a:r>
            <a:r>
              <a:rPr sz="1600" b="1" spc="-175" dirty="0">
                <a:solidFill>
                  <a:srgbClr val="0A316E"/>
                </a:solidFill>
                <a:latin typeface="Verdana"/>
                <a:cs typeface="Verdana"/>
              </a:rPr>
              <a:t> </a:t>
            </a:r>
            <a:r>
              <a:rPr sz="1600" b="1" spc="-95" dirty="0">
                <a:solidFill>
                  <a:srgbClr val="0A316E"/>
                </a:solidFill>
                <a:latin typeface="Verdana"/>
                <a:cs typeface="Verdana"/>
              </a:rPr>
              <a:t>para  </a:t>
            </a:r>
            <a:r>
              <a:rPr sz="1600" b="1" spc="-75" dirty="0">
                <a:solidFill>
                  <a:srgbClr val="0A316E"/>
                </a:solidFill>
                <a:latin typeface="Verdana"/>
                <a:cs typeface="Verdana"/>
              </a:rPr>
              <a:t>hacer </a:t>
            </a:r>
            <a:r>
              <a:rPr sz="1600" b="1" spc="-80" dirty="0">
                <a:solidFill>
                  <a:srgbClr val="0A316E"/>
                </a:solidFill>
                <a:latin typeface="Verdana"/>
                <a:cs typeface="Verdana"/>
              </a:rPr>
              <a:t>efectivos </a:t>
            </a:r>
            <a:r>
              <a:rPr sz="1600" b="1" spc="-95" dirty="0">
                <a:solidFill>
                  <a:srgbClr val="0A316E"/>
                </a:solidFill>
                <a:latin typeface="Verdana"/>
                <a:cs typeface="Verdana"/>
              </a:rPr>
              <a:t>los </a:t>
            </a:r>
            <a:r>
              <a:rPr sz="1600" b="1" spc="-70" dirty="0">
                <a:solidFill>
                  <a:srgbClr val="0A316E"/>
                </a:solidFill>
                <a:latin typeface="Verdana"/>
                <a:cs typeface="Verdana"/>
              </a:rPr>
              <a:t>derechos </a:t>
            </a:r>
            <a:r>
              <a:rPr sz="1600" b="1" spc="-45" dirty="0">
                <a:solidFill>
                  <a:srgbClr val="0A316E"/>
                </a:solidFill>
                <a:latin typeface="Verdana"/>
                <a:cs typeface="Verdana"/>
              </a:rPr>
              <a:t>de</a:t>
            </a:r>
            <a:r>
              <a:rPr sz="1600" b="1" spc="-245" dirty="0">
                <a:solidFill>
                  <a:srgbClr val="0A316E"/>
                </a:solidFill>
                <a:latin typeface="Verdana"/>
                <a:cs typeface="Verdana"/>
              </a:rPr>
              <a:t> </a:t>
            </a:r>
            <a:r>
              <a:rPr sz="1600" b="1" spc="-110" dirty="0">
                <a:solidFill>
                  <a:srgbClr val="0A316E"/>
                </a:solidFill>
                <a:latin typeface="Verdana"/>
                <a:cs typeface="Verdana"/>
              </a:rPr>
              <a:t>PDV:</a:t>
            </a:r>
            <a:endParaRPr sz="1600" dirty="0">
              <a:latin typeface="Verdana"/>
              <a:cs typeface="Verdana"/>
            </a:endParaRPr>
          </a:p>
          <a:p>
            <a:pPr marL="469900" indent="-345440">
              <a:lnSpc>
                <a:spcPct val="100000"/>
              </a:lnSpc>
              <a:spcBef>
                <a:spcPts val="254"/>
              </a:spcBef>
              <a:buAutoNum type="arabicPeriod"/>
              <a:tabLst>
                <a:tab pos="469265" algn="l"/>
                <a:tab pos="469900" algn="l"/>
              </a:tabLst>
            </a:pPr>
            <a:r>
              <a:rPr lang="es-CO" sz="1600" spc="-15" dirty="0">
                <a:solidFill>
                  <a:srgbClr val="0A316E"/>
                </a:solidFill>
                <a:latin typeface="Verdana"/>
                <a:cs typeface="Verdana"/>
              </a:rPr>
              <a:t>Acuerdo No. 009 Observatorio Nacional de Inclusión Social y Productiva para PDV</a:t>
            </a:r>
            <a:endParaRPr sz="1600" dirty="0">
              <a:latin typeface="Verdana"/>
              <a:cs typeface="Verdana"/>
            </a:endParaRPr>
          </a:p>
          <a:p>
            <a:pPr marL="469900" indent="-389255">
              <a:lnSpc>
                <a:spcPct val="100000"/>
              </a:lnSpc>
              <a:spcBef>
                <a:spcPts val="254"/>
              </a:spcBef>
              <a:buAutoNum type="arabicPeriod"/>
              <a:tabLst>
                <a:tab pos="469265" algn="l"/>
                <a:tab pos="469900" algn="l"/>
              </a:tabLst>
            </a:pPr>
            <a:r>
              <a:rPr sz="1600" spc="-15" dirty="0">
                <a:solidFill>
                  <a:srgbClr val="0A316E"/>
                </a:solidFill>
                <a:latin typeface="Verdana"/>
                <a:cs typeface="Verdana"/>
              </a:rPr>
              <a:t>Ley </a:t>
            </a:r>
            <a:r>
              <a:rPr sz="1600" spc="30" dirty="0">
                <a:solidFill>
                  <a:srgbClr val="0A316E"/>
                </a:solidFill>
                <a:latin typeface="Verdana"/>
                <a:cs typeface="Verdana"/>
              </a:rPr>
              <a:t>del</a:t>
            </a:r>
            <a:r>
              <a:rPr sz="1600" spc="-280" dirty="0">
                <a:solidFill>
                  <a:srgbClr val="0A316E"/>
                </a:solidFill>
                <a:latin typeface="Verdana"/>
                <a:cs typeface="Verdana"/>
              </a:rPr>
              <a:t> </a:t>
            </a:r>
            <a:r>
              <a:rPr lang="es-CO" sz="1600" spc="20" dirty="0">
                <a:solidFill>
                  <a:srgbClr val="0A316E"/>
                </a:solidFill>
                <a:latin typeface="Verdana"/>
                <a:cs typeface="Verdana"/>
              </a:rPr>
              <a:t>Vigilante</a:t>
            </a:r>
            <a:endParaRPr sz="1600" dirty="0">
              <a:latin typeface="Verdana"/>
              <a:cs typeface="Verdana"/>
            </a:endParaRPr>
          </a:p>
          <a:p>
            <a:pPr marL="469265" marR="327660" indent="-410209">
              <a:lnSpc>
                <a:spcPct val="113300"/>
              </a:lnSpc>
              <a:buAutoNum type="arabicPeriod"/>
              <a:tabLst>
                <a:tab pos="469265" algn="l"/>
                <a:tab pos="469900" algn="l"/>
              </a:tabLst>
            </a:pPr>
            <a:r>
              <a:rPr lang="es-ES" sz="1600" spc="15" dirty="0">
                <a:solidFill>
                  <a:srgbClr val="0A316E"/>
                </a:solidFill>
                <a:latin typeface="Verdana"/>
                <a:cs typeface="Verdana"/>
              </a:rPr>
              <a:t>Guía y resolución accesibilidad Decreto</a:t>
            </a:r>
            <a:r>
              <a:rPr lang="es-ES" sz="1600" spc="-150" dirty="0">
                <a:solidFill>
                  <a:srgbClr val="0A316E"/>
                </a:solidFill>
                <a:latin typeface="Verdana"/>
                <a:cs typeface="Verdana"/>
              </a:rPr>
              <a:t> </a:t>
            </a:r>
            <a:r>
              <a:rPr lang="es-ES" sz="1600" spc="15" dirty="0">
                <a:solidFill>
                  <a:srgbClr val="0A316E"/>
                </a:solidFill>
                <a:latin typeface="Verdana"/>
                <a:cs typeface="Verdana"/>
              </a:rPr>
              <a:t>reglamentario</a:t>
            </a:r>
            <a:r>
              <a:rPr lang="es-ES" sz="1600" spc="-145" dirty="0">
                <a:solidFill>
                  <a:srgbClr val="0A316E"/>
                </a:solidFill>
                <a:latin typeface="Verdana"/>
                <a:cs typeface="Verdana"/>
              </a:rPr>
              <a:t> </a:t>
            </a:r>
            <a:r>
              <a:rPr lang="es-ES" sz="1600" spc="-20" dirty="0">
                <a:solidFill>
                  <a:srgbClr val="0A316E"/>
                </a:solidFill>
                <a:latin typeface="Verdana"/>
                <a:cs typeface="Verdana"/>
              </a:rPr>
              <a:t>a</a:t>
            </a:r>
            <a:r>
              <a:rPr lang="es-ES" sz="1600" spc="-145" dirty="0">
                <a:solidFill>
                  <a:srgbClr val="0A316E"/>
                </a:solidFill>
                <a:latin typeface="Verdana"/>
                <a:cs typeface="Verdana"/>
              </a:rPr>
              <a:t> </a:t>
            </a:r>
            <a:r>
              <a:rPr lang="es-ES" sz="1600" spc="-35" dirty="0">
                <a:solidFill>
                  <a:srgbClr val="0A316E"/>
                </a:solidFill>
                <a:latin typeface="Verdana"/>
                <a:cs typeface="Verdana"/>
              </a:rPr>
              <a:t>ley</a:t>
            </a:r>
            <a:r>
              <a:rPr lang="es-ES" sz="1600" spc="-145" dirty="0">
                <a:solidFill>
                  <a:srgbClr val="0A316E"/>
                </a:solidFill>
                <a:latin typeface="Verdana"/>
                <a:cs typeface="Verdana"/>
              </a:rPr>
              <a:t> </a:t>
            </a:r>
            <a:r>
              <a:rPr lang="es-ES" sz="1600" spc="-229" dirty="0">
                <a:solidFill>
                  <a:srgbClr val="0A316E"/>
                </a:solidFill>
                <a:latin typeface="Verdana"/>
                <a:cs typeface="Verdana"/>
              </a:rPr>
              <a:t>1712/14</a:t>
            </a:r>
            <a:endParaRPr lang="es-CO" sz="1600" spc="-229" dirty="0">
              <a:solidFill>
                <a:srgbClr val="0A316E"/>
              </a:solidFill>
              <a:latin typeface="Verdana"/>
              <a:cs typeface="Verdana"/>
            </a:endParaRPr>
          </a:p>
          <a:p>
            <a:pPr marL="469265" marR="327660" indent="-410209">
              <a:lnSpc>
                <a:spcPct val="113300"/>
              </a:lnSpc>
              <a:buAutoNum type="arabicPeriod"/>
              <a:tabLst>
                <a:tab pos="469265" algn="l"/>
                <a:tab pos="469900" algn="l"/>
              </a:tabLst>
            </a:pPr>
            <a:endParaRPr sz="1600" dirty="0">
              <a:latin typeface="Verdana"/>
              <a:cs typeface="Verdana"/>
            </a:endParaRPr>
          </a:p>
        </p:txBody>
      </p:sp>
      <p:sp>
        <p:nvSpPr>
          <p:cNvPr id="7" name="object 7">
            <a:extLst>
              <a:ext uri="{FF2B5EF4-FFF2-40B4-BE49-F238E27FC236}">
                <a16:creationId xmlns:a16="http://schemas.microsoft.com/office/drawing/2014/main" id="{D286E325-17C1-494D-9372-0D387321E0E1}"/>
              </a:ext>
            </a:extLst>
          </p:cNvPr>
          <p:cNvSpPr/>
          <p:nvPr/>
        </p:nvSpPr>
        <p:spPr>
          <a:xfrm>
            <a:off x="3696708" y="968172"/>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DF1A83"/>
          </a:solidFill>
        </p:spPr>
        <p:txBody>
          <a:bodyPr wrap="square" lIns="0" tIns="0" rIns="0" bIns="0" rtlCol="0"/>
          <a:lstStyle/>
          <a:p>
            <a:endParaRPr/>
          </a:p>
        </p:txBody>
      </p:sp>
      <p:sp>
        <p:nvSpPr>
          <p:cNvPr id="9" name="object 9">
            <a:extLst>
              <a:ext uri="{FF2B5EF4-FFF2-40B4-BE49-F238E27FC236}">
                <a16:creationId xmlns:a16="http://schemas.microsoft.com/office/drawing/2014/main" id="{F1774684-26C3-43F1-8D2B-0423D9EE366F}"/>
              </a:ext>
            </a:extLst>
          </p:cNvPr>
          <p:cNvSpPr/>
          <p:nvPr/>
        </p:nvSpPr>
        <p:spPr>
          <a:xfrm>
            <a:off x="3594335" y="2913897"/>
            <a:ext cx="472440" cy="236220"/>
          </a:xfrm>
          <a:custGeom>
            <a:avLst/>
            <a:gdLst/>
            <a:ahLst/>
            <a:cxnLst/>
            <a:rect l="l" t="t" r="r" b="b"/>
            <a:pathLst>
              <a:path w="472439" h="236219">
                <a:moveTo>
                  <a:pt x="299049" y="235799"/>
                </a:moveTo>
                <a:lnTo>
                  <a:pt x="299049" y="176849"/>
                </a:lnTo>
                <a:lnTo>
                  <a:pt x="0" y="176849"/>
                </a:lnTo>
                <a:lnTo>
                  <a:pt x="0" y="58949"/>
                </a:lnTo>
                <a:lnTo>
                  <a:pt x="299049" y="58949"/>
                </a:lnTo>
                <a:lnTo>
                  <a:pt x="299049" y="0"/>
                </a:lnTo>
                <a:lnTo>
                  <a:pt x="472199" y="117899"/>
                </a:lnTo>
                <a:lnTo>
                  <a:pt x="299049" y="235799"/>
                </a:lnTo>
                <a:close/>
              </a:path>
            </a:pathLst>
          </a:custGeom>
          <a:solidFill>
            <a:srgbClr val="DF1A83"/>
          </a:solidFill>
        </p:spPr>
        <p:txBody>
          <a:bodyPr wrap="square" lIns="0" tIns="0" rIns="0" bIns="0" rtlCol="0"/>
          <a:lstStyle/>
          <a:p>
            <a:endParaRPr/>
          </a:p>
        </p:txBody>
      </p:sp>
    </p:spTree>
    <p:extLst>
      <p:ext uri="{BB962C8B-B14F-4D97-AF65-F5344CB8AC3E}">
        <p14:creationId xmlns:p14="http://schemas.microsoft.com/office/powerpoint/2010/main" val="905715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Gestión Misional</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10">
            <a:extLst>
              <a:ext uri="{FF2B5EF4-FFF2-40B4-BE49-F238E27FC236}">
                <a16:creationId xmlns:a16="http://schemas.microsoft.com/office/drawing/2014/main" id="{BCB3DD3C-A316-443D-9490-4E988342A5AA}"/>
              </a:ext>
            </a:extLst>
          </p:cNvPr>
          <p:cNvSpPr/>
          <p:nvPr/>
        </p:nvSpPr>
        <p:spPr>
          <a:xfrm>
            <a:off x="575242" y="1128966"/>
            <a:ext cx="2900294" cy="3001368"/>
          </a:xfrm>
          <a:prstGeom prst="rect">
            <a:avLst/>
          </a:prstGeom>
          <a:blipFill>
            <a:blip r:embed="rId3" cstate="print"/>
            <a:stretch>
              <a:fillRect/>
            </a:stretch>
          </a:blipFill>
        </p:spPr>
        <p:txBody>
          <a:bodyPr wrap="square" lIns="0" tIns="0" rIns="0" bIns="0" rtlCol="0"/>
          <a:lstStyle/>
          <a:p>
            <a:endParaRPr/>
          </a:p>
        </p:txBody>
      </p:sp>
      <p:sp>
        <p:nvSpPr>
          <p:cNvPr id="12" name="object 3">
            <a:extLst>
              <a:ext uri="{FF2B5EF4-FFF2-40B4-BE49-F238E27FC236}">
                <a16:creationId xmlns:a16="http://schemas.microsoft.com/office/drawing/2014/main" id="{93640AD0-0600-4737-8932-DEAC10CFCD5E}"/>
              </a:ext>
            </a:extLst>
          </p:cNvPr>
          <p:cNvSpPr txBox="1"/>
          <p:nvPr/>
        </p:nvSpPr>
        <p:spPr>
          <a:xfrm>
            <a:off x="4687516" y="1747103"/>
            <a:ext cx="3624579" cy="2267159"/>
          </a:xfrm>
          <a:prstGeom prst="rect">
            <a:avLst/>
          </a:prstGeom>
        </p:spPr>
        <p:txBody>
          <a:bodyPr vert="horz" wrap="square" lIns="0" tIns="12700" rIns="0" bIns="0" rtlCol="0">
            <a:spAutoFit/>
          </a:bodyPr>
          <a:lstStyle/>
          <a:p>
            <a:pPr marL="12700" marR="52069">
              <a:lnSpc>
                <a:spcPct val="113300"/>
              </a:lnSpc>
              <a:spcBef>
                <a:spcPts val="100"/>
              </a:spcBef>
            </a:pPr>
            <a:r>
              <a:rPr sz="1600" b="1" spc="-70" dirty="0">
                <a:solidFill>
                  <a:srgbClr val="0A316E"/>
                </a:solidFill>
                <a:latin typeface="Verdana"/>
                <a:cs typeface="Verdana"/>
              </a:rPr>
              <a:t>Disponer </a:t>
            </a:r>
            <a:r>
              <a:rPr sz="1600" b="1" spc="-45" dirty="0">
                <a:solidFill>
                  <a:srgbClr val="0A316E"/>
                </a:solidFill>
                <a:latin typeface="Verdana"/>
                <a:cs typeface="Verdana"/>
              </a:rPr>
              <a:t>de </a:t>
            </a:r>
            <a:r>
              <a:rPr sz="1600" b="1" spc="-95" dirty="0">
                <a:solidFill>
                  <a:srgbClr val="0A316E"/>
                </a:solidFill>
                <a:latin typeface="Verdana"/>
                <a:cs typeface="Verdana"/>
              </a:rPr>
              <a:t>material, </a:t>
            </a:r>
            <a:r>
              <a:rPr sz="1600" b="1" spc="-65" dirty="0">
                <a:solidFill>
                  <a:srgbClr val="0A316E"/>
                </a:solidFill>
                <a:latin typeface="Verdana"/>
                <a:cs typeface="Verdana"/>
              </a:rPr>
              <a:t>productos</a:t>
            </a:r>
            <a:r>
              <a:rPr sz="1600" b="1" spc="-275" dirty="0">
                <a:solidFill>
                  <a:srgbClr val="0A316E"/>
                </a:solidFill>
                <a:latin typeface="Verdana"/>
                <a:cs typeface="Verdana"/>
              </a:rPr>
              <a:t> </a:t>
            </a:r>
            <a:r>
              <a:rPr sz="1600" b="1" spc="-120" dirty="0">
                <a:solidFill>
                  <a:srgbClr val="0A316E"/>
                </a:solidFill>
                <a:latin typeface="Verdana"/>
                <a:cs typeface="Verdana"/>
              </a:rPr>
              <a:t>y  </a:t>
            </a:r>
            <a:r>
              <a:rPr sz="1600" b="1" spc="-90" dirty="0">
                <a:solidFill>
                  <a:srgbClr val="0A316E"/>
                </a:solidFill>
                <a:latin typeface="Verdana"/>
                <a:cs typeface="Verdana"/>
              </a:rPr>
              <a:t>ayudas</a:t>
            </a:r>
            <a:r>
              <a:rPr sz="1600" b="1" spc="-114" dirty="0">
                <a:solidFill>
                  <a:srgbClr val="0A316E"/>
                </a:solidFill>
                <a:latin typeface="Verdana"/>
                <a:cs typeface="Verdana"/>
              </a:rPr>
              <a:t> </a:t>
            </a:r>
            <a:r>
              <a:rPr sz="1600" b="1" spc="-105" dirty="0">
                <a:solidFill>
                  <a:srgbClr val="0A316E"/>
                </a:solidFill>
                <a:latin typeface="Verdana"/>
                <a:cs typeface="Verdana"/>
              </a:rPr>
              <a:t>PDV:</a:t>
            </a:r>
            <a:endParaRPr sz="1600" dirty="0">
              <a:latin typeface="Verdana"/>
              <a:cs typeface="Verdana"/>
            </a:endParaRPr>
          </a:p>
          <a:p>
            <a:pPr marL="12700">
              <a:lnSpc>
                <a:spcPct val="100000"/>
              </a:lnSpc>
              <a:spcBef>
                <a:spcPts val="254"/>
              </a:spcBef>
            </a:pPr>
            <a:r>
              <a:rPr lang="es-CO" sz="1600" spc="-15" dirty="0">
                <a:solidFill>
                  <a:schemeClr val="accent2"/>
                </a:solidFill>
                <a:latin typeface="Verdana"/>
                <a:cs typeface="Verdana"/>
              </a:rPr>
              <a:t>363 </a:t>
            </a:r>
            <a:r>
              <a:rPr sz="1600" spc="-150" dirty="0">
                <a:solidFill>
                  <a:schemeClr val="accent2"/>
                </a:solidFill>
                <a:latin typeface="Verdana"/>
                <a:cs typeface="Verdana"/>
              </a:rPr>
              <a:t> </a:t>
            </a:r>
            <a:r>
              <a:rPr sz="1600" spc="20" dirty="0">
                <a:solidFill>
                  <a:schemeClr val="accent2"/>
                </a:solidFill>
                <a:latin typeface="Verdana"/>
                <a:cs typeface="Verdana"/>
              </a:rPr>
              <a:t>adquisiciones</a:t>
            </a:r>
            <a:r>
              <a:rPr sz="1600" spc="-150" dirty="0">
                <a:solidFill>
                  <a:schemeClr val="accent2"/>
                </a:solidFill>
                <a:latin typeface="Verdana"/>
                <a:cs typeface="Verdana"/>
              </a:rPr>
              <a:t> </a:t>
            </a:r>
            <a:r>
              <a:rPr sz="1600" spc="40" dirty="0">
                <a:solidFill>
                  <a:schemeClr val="accent2"/>
                </a:solidFill>
                <a:latin typeface="Verdana"/>
                <a:cs typeface="Verdana"/>
              </a:rPr>
              <a:t>en</a:t>
            </a:r>
            <a:r>
              <a:rPr sz="1600" spc="-150" dirty="0">
                <a:solidFill>
                  <a:schemeClr val="accent2"/>
                </a:solidFill>
                <a:latin typeface="Verdana"/>
                <a:cs typeface="Verdana"/>
              </a:rPr>
              <a:t> </a:t>
            </a:r>
            <a:r>
              <a:rPr sz="1600" spc="15" dirty="0">
                <a:solidFill>
                  <a:schemeClr val="accent2"/>
                </a:solidFill>
                <a:latin typeface="Verdana"/>
                <a:cs typeface="Verdana"/>
              </a:rPr>
              <a:t>La</a:t>
            </a:r>
            <a:r>
              <a:rPr sz="1600" spc="-150" dirty="0">
                <a:solidFill>
                  <a:schemeClr val="accent2"/>
                </a:solidFill>
                <a:latin typeface="Verdana"/>
                <a:cs typeface="Verdana"/>
              </a:rPr>
              <a:t> </a:t>
            </a:r>
            <a:r>
              <a:rPr sz="1600" spc="5" dirty="0">
                <a:solidFill>
                  <a:schemeClr val="accent2"/>
                </a:solidFill>
                <a:latin typeface="Verdana"/>
                <a:cs typeface="Verdana"/>
              </a:rPr>
              <a:t>Tienda</a:t>
            </a:r>
            <a:endParaRPr sz="1600" dirty="0">
              <a:solidFill>
                <a:schemeClr val="accent2"/>
              </a:solidFill>
              <a:latin typeface="Verdana"/>
              <a:cs typeface="Verdana"/>
            </a:endParaRPr>
          </a:p>
          <a:p>
            <a:pPr>
              <a:lnSpc>
                <a:spcPct val="100000"/>
              </a:lnSpc>
              <a:spcBef>
                <a:spcPts val="55"/>
              </a:spcBef>
            </a:pPr>
            <a:endParaRPr sz="1950" dirty="0">
              <a:latin typeface="Verdana"/>
              <a:cs typeface="Verdana"/>
            </a:endParaRPr>
          </a:p>
          <a:p>
            <a:pPr marL="12700">
              <a:lnSpc>
                <a:spcPct val="100000"/>
              </a:lnSpc>
              <a:spcBef>
                <a:spcPts val="5"/>
              </a:spcBef>
            </a:pPr>
            <a:r>
              <a:rPr sz="1600" b="1" spc="-95" dirty="0">
                <a:solidFill>
                  <a:srgbClr val="0A316E"/>
                </a:solidFill>
                <a:latin typeface="Verdana"/>
                <a:cs typeface="Verdana"/>
              </a:rPr>
              <a:t>Desarrollar </a:t>
            </a:r>
            <a:r>
              <a:rPr sz="1600" b="1" spc="-90" dirty="0">
                <a:solidFill>
                  <a:srgbClr val="0A316E"/>
                </a:solidFill>
                <a:latin typeface="Verdana"/>
                <a:cs typeface="Verdana"/>
              </a:rPr>
              <a:t>talleres</a:t>
            </a:r>
            <a:r>
              <a:rPr sz="1600" b="1" spc="-155" dirty="0">
                <a:solidFill>
                  <a:srgbClr val="0A316E"/>
                </a:solidFill>
                <a:latin typeface="Verdana"/>
                <a:cs typeface="Verdana"/>
              </a:rPr>
              <a:t> </a:t>
            </a:r>
            <a:r>
              <a:rPr sz="1600" b="1" spc="-90" dirty="0">
                <a:solidFill>
                  <a:srgbClr val="0A316E"/>
                </a:solidFill>
                <a:latin typeface="Verdana"/>
                <a:cs typeface="Verdana"/>
              </a:rPr>
              <a:t>especializados:</a:t>
            </a:r>
            <a:endParaRPr sz="1600" dirty="0">
              <a:latin typeface="Verdana"/>
              <a:cs typeface="Verdana"/>
            </a:endParaRPr>
          </a:p>
          <a:p>
            <a:pPr marL="12700">
              <a:lnSpc>
                <a:spcPct val="100000"/>
              </a:lnSpc>
              <a:spcBef>
                <a:spcPts val="254"/>
              </a:spcBef>
            </a:pPr>
            <a:r>
              <a:rPr lang="es-CO" sz="1600" spc="-120" dirty="0">
                <a:solidFill>
                  <a:schemeClr val="accent2"/>
                </a:solidFill>
                <a:latin typeface="Verdana"/>
                <a:cs typeface="Verdana"/>
              </a:rPr>
              <a:t>60</a:t>
            </a:r>
            <a:r>
              <a:rPr sz="1600" spc="-120" dirty="0">
                <a:solidFill>
                  <a:schemeClr val="accent2"/>
                </a:solidFill>
                <a:latin typeface="Verdana"/>
                <a:cs typeface="Verdana"/>
              </a:rPr>
              <a:t> </a:t>
            </a:r>
            <a:r>
              <a:rPr sz="1600" spc="-15" dirty="0">
                <a:solidFill>
                  <a:schemeClr val="accent2"/>
                </a:solidFill>
                <a:latin typeface="Verdana"/>
                <a:cs typeface="Verdana"/>
              </a:rPr>
              <a:t>talleres </a:t>
            </a:r>
            <a:r>
              <a:rPr sz="1600" spc="10" dirty="0" err="1">
                <a:solidFill>
                  <a:schemeClr val="accent2"/>
                </a:solidFill>
                <a:latin typeface="Verdana"/>
                <a:cs typeface="Verdana"/>
              </a:rPr>
              <a:t>temas</a:t>
            </a:r>
            <a:r>
              <a:rPr sz="1600" spc="-305" dirty="0">
                <a:solidFill>
                  <a:schemeClr val="accent2"/>
                </a:solidFill>
                <a:latin typeface="Verdana"/>
                <a:cs typeface="Verdana"/>
              </a:rPr>
              <a:t> </a:t>
            </a:r>
            <a:r>
              <a:rPr sz="1600" spc="35" dirty="0">
                <a:solidFill>
                  <a:schemeClr val="accent2"/>
                </a:solidFill>
                <a:latin typeface="Verdana"/>
                <a:cs typeface="Verdana"/>
              </a:rPr>
              <a:t>DV</a:t>
            </a:r>
            <a:endParaRPr lang="es-CO" sz="1600" spc="35" dirty="0">
              <a:solidFill>
                <a:schemeClr val="accent2"/>
              </a:solidFill>
              <a:latin typeface="Verdana"/>
              <a:cs typeface="Verdana"/>
            </a:endParaRPr>
          </a:p>
          <a:p>
            <a:pPr marL="12700">
              <a:lnSpc>
                <a:spcPct val="100000"/>
              </a:lnSpc>
              <a:spcBef>
                <a:spcPts val="254"/>
              </a:spcBef>
            </a:pPr>
            <a:endParaRPr lang="es-CO" sz="1600" spc="35" dirty="0">
              <a:solidFill>
                <a:schemeClr val="accent2"/>
              </a:solidFill>
              <a:highlight>
                <a:srgbClr val="FFFF00"/>
              </a:highlight>
              <a:latin typeface="Verdana"/>
              <a:cs typeface="Verdana"/>
            </a:endParaRPr>
          </a:p>
          <a:p>
            <a:pPr marL="12700">
              <a:lnSpc>
                <a:spcPct val="100000"/>
              </a:lnSpc>
              <a:spcBef>
                <a:spcPts val="254"/>
              </a:spcBef>
            </a:pPr>
            <a:endParaRPr sz="1600" dirty="0">
              <a:solidFill>
                <a:schemeClr val="accent2"/>
              </a:solidFill>
              <a:highlight>
                <a:srgbClr val="FFFF00"/>
              </a:highlight>
              <a:latin typeface="Verdana"/>
              <a:cs typeface="Verdana"/>
            </a:endParaRPr>
          </a:p>
        </p:txBody>
      </p:sp>
      <p:sp>
        <p:nvSpPr>
          <p:cNvPr id="14" name="object 7">
            <a:extLst>
              <a:ext uri="{FF2B5EF4-FFF2-40B4-BE49-F238E27FC236}">
                <a16:creationId xmlns:a16="http://schemas.microsoft.com/office/drawing/2014/main" id="{2853ADB3-4D1C-447B-8029-52B94B0E4E32}"/>
              </a:ext>
            </a:extLst>
          </p:cNvPr>
          <p:cNvSpPr/>
          <p:nvPr/>
        </p:nvSpPr>
        <p:spPr>
          <a:xfrm>
            <a:off x="3954567" y="1849596"/>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DF1A83"/>
          </a:solidFill>
        </p:spPr>
        <p:txBody>
          <a:bodyPr wrap="square" lIns="0" tIns="0" rIns="0" bIns="0" rtlCol="0"/>
          <a:lstStyle/>
          <a:p>
            <a:endParaRPr/>
          </a:p>
        </p:txBody>
      </p:sp>
      <p:sp>
        <p:nvSpPr>
          <p:cNvPr id="16" name="object 8">
            <a:extLst>
              <a:ext uri="{FF2B5EF4-FFF2-40B4-BE49-F238E27FC236}">
                <a16:creationId xmlns:a16="http://schemas.microsoft.com/office/drawing/2014/main" id="{CA82F2FA-9437-4F67-AD27-F0D8F659CEA3}"/>
              </a:ext>
            </a:extLst>
          </p:cNvPr>
          <p:cNvSpPr/>
          <p:nvPr/>
        </p:nvSpPr>
        <p:spPr>
          <a:xfrm>
            <a:off x="3988791" y="2931594"/>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DF1A83"/>
          </a:solidFill>
        </p:spPr>
        <p:txBody>
          <a:bodyPr wrap="square" lIns="0" tIns="0" rIns="0" bIns="0" rtlCol="0"/>
          <a:lstStyle/>
          <a:p>
            <a:endParaRPr/>
          </a:p>
        </p:txBody>
      </p:sp>
    </p:spTree>
    <p:extLst>
      <p:ext uri="{BB962C8B-B14F-4D97-AF65-F5344CB8AC3E}">
        <p14:creationId xmlns:p14="http://schemas.microsoft.com/office/powerpoint/2010/main" val="173360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Gestión Misional</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5" name="object 10">
            <a:extLst>
              <a:ext uri="{FF2B5EF4-FFF2-40B4-BE49-F238E27FC236}">
                <a16:creationId xmlns:a16="http://schemas.microsoft.com/office/drawing/2014/main" id="{86A5D5FE-64A7-45E1-80BA-F560F40CCCA3}"/>
              </a:ext>
            </a:extLst>
          </p:cNvPr>
          <p:cNvSpPr/>
          <p:nvPr/>
        </p:nvSpPr>
        <p:spPr>
          <a:xfrm>
            <a:off x="613198" y="1170247"/>
            <a:ext cx="2652219" cy="2652219"/>
          </a:xfrm>
          <a:prstGeom prst="rect">
            <a:avLst/>
          </a:prstGeom>
          <a:blipFill>
            <a:blip r:embed="rId3" cstate="print"/>
            <a:stretch>
              <a:fillRect/>
            </a:stretch>
          </a:blipFill>
        </p:spPr>
        <p:txBody>
          <a:bodyPr wrap="square" lIns="0" tIns="0" rIns="0" bIns="0" rtlCol="0"/>
          <a:lstStyle/>
          <a:p>
            <a:endParaRPr/>
          </a:p>
        </p:txBody>
      </p:sp>
      <p:sp>
        <p:nvSpPr>
          <p:cNvPr id="17" name="object 3">
            <a:extLst>
              <a:ext uri="{FF2B5EF4-FFF2-40B4-BE49-F238E27FC236}">
                <a16:creationId xmlns:a16="http://schemas.microsoft.com/office/drawing/2014/main" id="{0FA8315F-AC22-4D62-84E9-3C6DEDC2CCCD}"/>
              </a:ext>
            </a:extLst>
          </p:cNvPr>
          <p:cNvSpPr txBox="1">
            <a:spLocks/>
          </p:cNvSpPr>
          <p:nvPr/>
        </p:nvSpPr>
        <p:spPr>
          <a:xfrm>
            <a:off x="385282" y="1335881"/>
            <a:ext cx="8373435" cy="2235200"/>
          </a:xfrm>
          <a:prstGeom prst="rect">
            <a:avLst/>
          </a:prstGeom>
        </p:spPr>
        <p:txBody>
          <a:bodyPr vert="horz" wrap="square" lIns="0" tIns="12700" rIns="0" bIns="0" rtlCol="0">
            <a:spAutoFit/>
          </a:bodyPr>
          <a:lstStyle>
            <a:lvl1pPr marL="0">
              <a:defRPr sz="1600" b="1" i="0">
                <a:solidFill>
                  <a:srgbClr val="0A316E"/>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977004" marR="5080" lvl="0" indent="0" defTabSz="914400" eaLnBrk="1" fontAlgn="auto" latinLnBrk="0" hangingPunct="1">
              <a:lnSpc>
                <a:spcPct val="113300"/>
              </a:lnSpc>
              <a:spcBef>
                <a:spcPts val="100"/>
              </a:spcBef>
              <a:spcAft>
                <a:spcPts val="0"/>
              </a:spcAft>
              <a:buClrTx/>
              <a:buSzTx/>
              <a:buFontTx/>
              <a:buNone/>
              <a:tabLst/>
              <a:defRPr/>
            </a:pPr>
            <a:r>
              <a:rPr kumimoji="0" lang="es-ES" sz="1600" b="1" i="0" u="none" strike="noStrike" kern="0" cap="none" spc="-70" normalizeH="0" baseline="0" noProof="0" dirty="0">
                <a:ln>
                  <a:noFill/>
                </a:ln>
                <a:solidFill>
                  <a:srgbClr val="0A316E"/>
                </a:solidFill>
                <a:effectLst/>
                <a:uLnTx/>
                <a:uFillTx/>
                <a:latin typeface="Verdana"/>
                <a:ea typeface="+mn-ea"/>
              </a:rPr>
              <a:t>Producir </a:t>
            </a:r>
            <a:r>
              <a:rPr kumimoji="0" lang="es-ES" sz="1600" b="1" i="0" u="none" strike="noStrike" kern="0" cap="none" spc="-120" normalizeH="0" baseline="0" noProof="0" dirty="0">
                <a:ln>
                  <a:noFill/>
                </a:ln>
                <a:solidFill>
                  <a:srgbClr val="0A316E"/>
                </a:solidFill>
                <a:effectLst/>
                <a:uLnTx/>
                <a:uFillTx/>
                <a:latin typeface="Verdana"/>
                <a:ea typeface="+mn-ea"/>
              </a:rPr>
              <a:t>y </a:t>
            </a:r>
            <a:r>
              <a:rPr kumimoji="0" lang="es-ES" sz="1600" b="1" i="0" u="none" strike="noStrike" kern="0" cap="none" spc="-70" normalizeH="0" baseline="0" noProof="0" dirty="0">
                <a:ln>
                  <a:noFill/>
                </a:ln>
                <a:solidFill>
                  <a:srgbClr val="0A316E"/>
                </a:solidFill>
                <a:effectLst/>
                <a:uLnTx/>
                <a:uFillTx/>
                <a:latin typeface="Verdana"/>
                <a:ea typeface="+mn-ea"/>
              </a:rPr>
              <a:t>emitir </a:t>
            </a:r>
            <a:r>
              <a:rPr kumimoji="0" lang="es-ES" sz="1600" b="1" i="0" u="none" strike="noStrike" kern="0" cap="none" spc="-65" normalizeH="0" baseline="0" noProof="0" dirty="0">
                <a:ln>
                  <a:noFill/>
                </a:ln>
                <a:solidFill>
                  <a:srgbClr val="0A316E"/>
                </a:solidFill>
                <a:effectLst/>
                <a:uLnTx/>
                <a:uFillTx/>
                <a:latin typeface="Verdana"/>
                <a:ea typeface="+mn-ea"/>
              </a:rPr>
              <a:t>contenidos </a:t>
            </a:r>
            <a:r>
              <a:rPr kumimoji="0" lang="es-ES" sz="1600" b="1" i="0" u="none" strike="noStrike" kern="0" cap="none" spc="-90" normalizeH="0" baseline="0" noProof="0" dirty="0">
                <a:ln>
                  <a:noFill/>
                </a:ln>
                <a:solidFill>
                  <a:srgbClr val="0A316E"/>
                </a:solidFill>
                <a:effectLst/>
                <a:uLnTx/>
                <a:uFillTx/>
                <a:latin typeface="Verdana"/>
                <a:ea typeface="+mn-ea"/>
              </a:rPr>
              <a:t>radiales</a:t>
            </a:r>
            <a:r>
              <a:rPr kumimoji="0" lang="es-ES" sz="1600" b="1" i="0" u="none" strike="noStrike" kern="0" cap="none" spc="-245" normalizeH="0" baseline="0" noProof="0" dirty="0">
                <a:ln>
                  <a:noFill/>
                </a:ln>
                <a:solidFill>
                  <a:srgbClr val="0A316E"/>
                </a:solidFill>
                <a:effectLst/>
                <a:uLnTx/>
                <a:uFillTx/>
                <a:latin typeface="Verdana"/>
                <a:ea typeface="+mn-ea"/>
              </a:rPr>
              <a:t> </a:t>
            </a:r>
            <a:r>
              <a:rPr kumimoji="0" lang="es-ES" sz="1600" b="1" i="0" u="none" strike="noStrike" kern="0" cap="none" spc="-95" normalizeH="0" baseline="0" noProof="0" dirty="0">
                <a:ln>
                  <a:noFill/>
                </a:ln>
                <a:solidFill>
                  <a:srgbClr val="0A316E"/>
                </a:solidFill>
                <a:effectLst/>
                <a:uLnTx/>
                <a:uFillTx/>
                <a:latin typeface="Verdana"/>
                <a:ea typeface="+mn-ea"/>
              </a:rPr>
              <a:t>para  </a:t>
            </a:r>
            <a:r>
              <a:rPr kumimoji="0" lang="es-ES" sz="1600" b="1" i="0" u="none" strike="noStrike" kern="0" cap="none" spc="-85" normalizeH="0" baseline="0" noProof="0" dirty="0">
                <a:ln>
                  <a:noFill/>
                </a:ln>
                <a:solidFill>
                  <a:srgbClr val="0A316E"/>
                </a:solidFill>
                <a:effectLst/>
                <a:uLnTx/>
                <a:uFillTx/>
                <a:latin typeface="Verdana"/>
                <a:ea typeface="+mn-ea"/>
              </a:rPr>
              <a:t>promover </a:t>
            </a:r>
            <a:r>
              <a:rPr kumimoji="0" lang="es-ES" sz="1600" b="1" i="0" u="none" strike="noStrike" kern="0" cap="none" spc="-95" normalizeH="0" baseline="0" noProof="0" dirty="0">
                <a:ln>
                  <a:noFill/>
                </a:ln>
                <a:solidFill>
                  <a:srgbClr val="0A316E"/>
                </a:solidFill>
                <a:effectLst/>
                <a:uLnTx/>
                <a:uFillTx/>
                <a:latin typeface="Verdana"/>
                <a:ea typeface="+mn-ea"/>
              </a:rPr>
              <a:t>la</a:t>
            </a:r>
            <a:r>
              <a:rPr kumimoji="0" lang="es-ES" sz="1600" b="1" i="0" u="none" strike="noStrike" kern="0" cap="none" spc="-140" normalizeH="0" baseline="0" noProof="0" dirty="0">
                <a:ln>
                  <a:noFill/>
                </a:ln>
                <a:solidFill>
                  <a:srgbClr val="0A316E"/>
                </a:solidFill>
                <a:effectLst/>
                <a:uLnTx/>
                <a:uFillTx/>
                <a:latin typeface="Verdana"/>
                <a:ea typeface="+mn-ea"/>
              </a:rPr>
              <a:t> </a:t>
            </a:r>
            <a:r>
              <a:rPr kumimoji="0" lang="es-ES" sz="1600" b="1" i="0" u="none" strike="noStrike" kern="0" cap="none" spc="-90" normalizeH="0" baseline="0" noProof="0" dirty="0">
                <a:ln>
                  <a:noFill/>
                </a:ln>
                <a:solidFill>
                  <a:srgbClr val="0A316E"/>
                </a:solidFill>
                <a:effectLst/>
                <a:uLnTx/>
                <a:uFillTx/>
                <a:latin typeface="Verdana"/>
                <a:ea typeface="+mn-ea"/>
              </a:rPr>
              <a:t>inclusión:</a:t>
            </a:r>
          </a:p>
          <a:p>
            <a:pPr marL="3977004" marR="650875" lvl="0" indent="0" defTabSz="914400" eaLnBrk="1" fontAlgn="auto" latinLnBrk="0" hangingPunct="1">
              <a:lnSpc>
                <a:spcPct val="113300"/>
              </a:lnSpc>
              <a:spcBef>
                <a:spcPts val="0"/>
              </a:spcBef>
              <a:spcAft>
                <a:spcPts val="0"/>
              </a:spcAft>
              <a:buClrTx/>
              <a:buSzTx/>
              <a:buFontTx/>
              <a:buNone/>
              <a:tabLst/>
              <a:defRPr/>
            </a:pPr>
            <a:r>
              <a:rPr lang="es-ES" b="0" kern="0" spc="-185" dirty="0">
                <a:solidFill>
                  <a:schemeClr val="accent2"/>
                </a:solidFill>
              </a:rPr>
              <a:t>544 </a:t>
            </a:r>
            <a:r>
              <a:rPr kumimoji="0" lang="es-ES" sz="1600" b="0" i="0" u="none" strike="noStrike" kern="0" cap="none" spc="25" normalizeH="0" baseline="0" noProof="0" dirty="0">
                <a:ln>
                  <a:noFill/>
                </a:ln>
                <a:solidFill>
                  <a:schemeClr val="accent2"/>
                </a:solidFill>
                <a:effectLst/>
                <a:uLnTx/>
                <a:uFillTx/>
                <a:latin typeface="Verdana"/>
                <a:ea typeface="+mn-ea"/>
              </a:rPr>
              <a:t>contenidos</a:t>
            </a:r>
            <a:r>
              <a:rPr kumimoji="0" lang="es-ES" sz="1600" b="0" i="0" u="none" strike="noStrike" kern="0" cap="none" spc="-150" normalizeH="0" baseline="0" noProof="0" dirty="0">
                <a:ln>
                  <a:noFill/>
                </a:ln>
                <a:solidFill>
                  <a:schemeClr val="accent2"/>
                </a:solidFill>
                <a:effectLst/>
                <a:uLnTx/>
                <a:uFillTx/>
                <a:latin typeface="Verdana"/>
                <a:ea typeface="+mn-ea"/>
              </a:rPr>
              <a:t> </a:t>
            </a:r>
            <a:r>
              <a:rPr kumimoji="0" lang="es-ES" sz="1600" b="0" i="0" u="none" strike="noStrike" kern="0" cap="none" spc="50" normalizeH="0" baseline="0" noProof="0" dirty="0">
                <a:ln>
                  <a:noFill/>
                </a:ln>
                <a:solidFill>
                  <a:schemeClr val="accent2"/>
                </a:solidFill>
                <a:effectLst/>
                <a:uLnTx/>
                <a:uFillTx/>
                <a:latin typeface="Verdana"/>
                <a:ea typeface="+mn-ea"/>
              </a:rPr>
              <a:t>de</a:t>
            </a:r>
            <a:r>
              <a:rPr kumimoji="0" lang="es-ES" sz="1600" b="0" i="0" u="none" strike="noStrike" kern="0" cap="none" spc="-150" normalizeH="0" baseline="0" noProof="0" dirty="0">
                <a:ln>
                  <a:noFill/>
                </a:ln>
                <a:solidFill>
                  <a:schemeClr val="accent2"/>
                </a:solidFill>
                <a:effectLst/>
                <a:uLnTx/>
                <a:uFillTx/>
                <a:latin typeface="Verdana"/>
                <a:ea typeface="+mn-ea"/>
              </a:rPr>
              <a:t> </a:t>
            </a:r>
            <a:r>
              <a:rPr kumimoji="0" lang="es-ES" sz="1600" b="0" i="0" u="none" strike="noStrike" kern="0" cap="none" spc="40" normalizeH="0" baseline="0" noProof="0" dirty="0">
                <a:ln>
                  <a:noFill/>
                </a:ln>
                <a:solidFill>
                  <a:schemeClr val="accent2"/>
                </a:solidFill>
                <a:effectLst/>
                <a:uLnTx/>
                <a:uFillTx/>
                <a:latin typeface="Verdana"/>
                <a:ea typeface="+mn-ea"/>
              </a:rPr>
              <a:t>producción</a:t>
            </a:r>
            <a:r>
              <a:rPr kumimoji="0" lang="es-ES" sz="1600" b="0" i="0" u="none" strike="noStrike" kern="0" cap="none" spc="-150" normalizeH="0" baseline="0" noProof="0" dirty="0">
                <a:ln>
                  <a:noFill/>
                </a:ln>
                <a:solidFill>
                  <a:schemeClr val="accent2"/>
                </a:solidFill>
                <a:effectLst/>
                <a:uLnTx/>
                <a:uFillTx/>
                <a:latin typeface="Verdana"/>
                <a:ea typeface="+mn-ea"/>
              </a:rPr>
              <a:t> </a:t>
            </a:r>
            <a:r>
              <a:rPr kumimoji="0" lang="es-ES" sz="1600" b="0" i="0" u="none" strike="noStrike" kern="0" cap="none" spc="50" normalizeH="0" baseline="0" noProof="0" dirty="0">
                <a:ln>
                  <a:noFill/>
                </a:ln>
                <a:solidFill>
                  <a:schemeClr val="accent2"/>
                </a:solidFill>
                <a:effectLst/>
                <a:uLnTx/>
                <a:uFillTx/>
                <a:latin typeface="Verdana"/>
                <a:ea typeface="+mn-ea"/>
              </a:rPr>
              <a:t>de</a:t>
            </a:r>
            <a:r>
              <a:rPr kumimoji="0" lang="es-ES" sz="1600" b="0" i="0" u="none" strike="noStrike" kern="0" cap="none" spc="-150" normalizeH="0" baseline="0" noProof="0" dirty="0">
                <a:ln>
                  <a:noFill/>
                </a:ln>
                <a:solidFill>
                  <a:schemeClr val="accent2"/>
                </a:solidFill>
                <a:effectLst/>
                <a:uLnTx/>
                <a:uFillTx/>
                <a:latin typeface="Verdana"/>
                <a:ea typeface="+mn-ea"/>
              </a:rPr>
              <a:t> </a:t>
            </a:r>
            <a:r>
              <a:rPr kumimoji="0" lang="es-ES" sz="1600" b="0" i="0" u="none" strike="noStrike" kern="0" cap="none" spc="-15" normalizeH="0" baseline="0" noProof="0" dirty="0">
                <a:ln>
                  <a:noFill/>
                </a:ln>
                <a:solidFill>
                  <a:schemeClr val="accent2"/>
                </a:solidFill>
                <a:effectLst/>
                <a:uLnTx/>
                <a:uFillTx/>
                <a:latin typeface="Verdana"/>
                <a:ea typeface="+mn-ea"/>
              </a:rPr>
              <a:t>la  </a:t>
            </a:r>
            <a:r>
              <a:rPr kumimoji="0" lang="es-ES" sz="1600" b="0" i="0" u="none" strike="noStrike" kern="0" cap="none" spc="5" normalizeH="0" baseline="0" noProof="0" dirty="0">
                <a:ln>
                  <a:noFill/>
                </a:ln>
                <a:solidFill>
                  <a:schemeClr val="accent2"/>
                </a:solidFill>
                <a:effectLst/>
                <a:uLnTx/>
                <a:uFillTx/>
                <a:latin typeface="Verdana"/>
                <a:ea typeface="+mn-ea"/>
              </a:rPr>
              <a:t>emisora</a:t>
            </a:r>
          </a:p>
          <a:p>
            <a:pPr marL="3964304" marR="0" lvl="0" indent="0" defTabSz="914400" eaLnBrk="1" fontAlgn="auto" latinLnBrk="0" hangingPunct="1">
              <a:lnSpc>
                <a:spcPct val="100000"/>
              </a:lnSpc>
              <a:spcBef>
                <a:spcPts val="45"/>
              </a:spcBef>
              <a:spcAft>
                <a:spcPts val="0"/>
              </a:spcAft>
              <a:buClrTx/>
              <a:buSzTx/>
              <a:buFontTx/>
              <a:buNone/>
              <a:tabLst/>
              <a:defRPr/>
            </a:pPr>
            <a:endParaRPr kumimoji="0" lang="es-ES" sz="1750" b="1" i="0" u="none" strike="noStrike" kern="0" cap="none" spc="0" normalizeH="0" baseline="0" noProof="0" dirty="0">
              <a:ln>
                <a:noFill/>
              </a:ln>
              <a:solidFill>
                <a:srgbClr val="0A316E"/>
              </a:solidFill>
              <a:effectLst/>
              <a:uLnTx/>
              <a:uFillTx/>
              <a:latin typeface="Verdana"/>
              <a:ea typeface="+mn-ea"/>
            </a:endParaRPr>
          </a:p>
          <a:p>
            <a:pPr marL="3977004" marR="264160" lvl="0" indent="0" defTabSz="914400" eaLnBrk="1" fontAlgn="auto" latinLnBrk="0" hangingPunct="1">
              <a:lnSpc>
                <a:spcPct val="113300"/>
              </a:lnSpc>
              <a:spcBef>
                <a:spcPts val="0"/>
              </a:spcBef>
              <a:spcAft>
                <a:spcPts val="0"/>
              </a:spcAft>
              <a:buClrTx/>
              <a:buSzTx/>
              <a:buFontTx/>
              <a:buNone/>
              <a:tabLst/>
              <a:defRPr/>
            </a:pPr>
            <a:r>
              <a:rPr kumimoji="0" lang="es-ES" sz="1600" b="1" i="0" u="none" strike="noStrike" kern="0" cap="none" spc="-70" normalizeH="0" baseline="0" noProof="0" dirty="0">
                <a:ln>
                  <a:noFill/>
                </a:ln>
                <a:solidFill>
                  <a:srgbClr val="0A316E"/>
                </a:solidFill>
                <a:effectLst/>
                <a:uLnTx/>
                <a:uFillTx/>
                <a:latin typeface="Verdana"/>
                <a:ea typeface="+mn-ea"/>
              </a:rPr>
              <a:t>Producir </a:t>
            </a:r>
            <a:r>
              <a:rPr kumimoji="0" lang="es-ES" sz="1600" b="1" i="0" u="none" strike="noStrike" kern="0" cap="none" spc="-120" normalizeH="0" baseline="0" noProof="0" dirty="0">
                <a:ln>
                  <a:noFill/>
                </a:ln>
                <a:solidFill>
                  <a:srgbClr val="0A316E"/>
                </a:solidFill>
                <a:effectLst/>
                <a:uLnTx/>
                <a:uFillTx/>
                <a:latin typeface="Verdana"/>
                <a:ea typeface="+mn-ea"/>
              </a:rPr>
              <a:t>y </a:t>
            </a:r>
            <a:r>
              <a:rPr kumimoji="0" lang="es-ES" sz="1600" b="1" i="0" u="none" strike="noStrike" kern="0" cap="none" spc="-75" normalizeH="0" baseline="0" noProof="0" dirty="0">
                <a:ln>
                  <a:noFill/>
                </a:ln>
                <a:solidFill>
                  <a:srgbClr val="0A316E"/>
                </a:solidFill>
                <a:effectLst/>
                <a:uLnTx/>
                <a:uFillTx/>
                <a:latin typeface="Verdana"/>
                <a:ea typeface="+mn-ea"/>
              </a:rPr>
              <a:t>adaptar </a:t>
            </a:r>
            <a:r>
              <a:rPr kumimoji="0" lang="es-ES" sz="1600" b="1" i="0" u="none" strike="noStrike" kern="0" cap="none" spc="-85" normalizeH="0" baseline="0" noProof="0" dirty="0">
                <a:ln>
                  <a:noFill/>
                </a:ln>
                <a:solidFill>
                  <a:srgbClr val="0A316E"/>
                </a:solidFill>
                <a:effectLst/>
                <a:uLnTx/>
                <a:uFillTx/>
                <a:latin typeface="Verdana"/>
                <a:ea typeface="+mn-ea"/>
              </a:rPr>
              <a:t>material</a:t>
            </a:r>
            <a:r>
              <a:rPr kumimoji="0" lang="es-ES" sz="1600" b="1" i="0" u="none" strike="noStrike" kern="0" cap="none" spc="-160" normalizeH="0" baseline="0" noProof="0" dirty="0">
                <a:ln>
                  <a:noFill/>
                </a:ln>
                <a:solidFill>
                  <a:srgbClr val="0A316E"/>
                </a:solidFill>
                <a:effectLst/>
                <a:uLnTx/>
                <a:uFillTx/>
                <a:latin typeface="Verdana"/>
                <a:ea typeface="+mn-ea"/>
              </a:rPr>
              <a:t> </a:t>
            </a:r>
            <a:r>
              <a:rPr kumimoji="0" lang="es-ES" sz="1600" b="1" i="0" u="none" strike="noStrike" kern="0" cap="none" spc="-85" normalizeH="0" baseline="0" noProof="0" dirty="0">
                <a:ln>
                  <a:noFill/>
                </a:ln>
                <a:solidFill>
                  <a:srgbClr val="0A316E"/>
                </a:solidFill>
                <a:effectLst/>
                <a:uLnTx/>
                <a:uFillTx/>
                <a:latin typeface="Verdana"/>
                <a:ea typeface="+mn-ea"/>
              </a:rPr>
              <a:t>audiovisual  </a:t>
            </a:r>
            <a:r>
              <a:rPr kumimoji="0" lang="es-ES" sz="1600" b="1" i="0" u="none" strike="noStrike" kern="0" cap="none" spc="-95" normalizeH="0" baseline="0" noProof="0" dirty="0">
                <a:ln>
                  <a:noFill/>
                </a:ln>
                <a:solidFill>
                  <a:srgbClr val="0A316E"/>
                </a:solidFill>
                <a:effectLst/>
                <a:uLnTx/>
                <a:uFillTx/>
                <a:latin typeface="Verdana"/>
                <a:ea typeface="+mn-ea"/>
              </a:rPr>
              <a:t>para </a:t>
            </a:r>
            <a:r>
              <a:rPr kumimoji="0" lang="es-ES" sz="1600" b="1" i="0" u="none" strike="noStrike" kern="0" cap="none" spc="-85" normalizeH="0" baseline="0" noProof="0" dirty="0">
                <a:ln>
                  <a:noFill/>
                </a:ln>
                <a:solidFill>
                  <a:srgbClr val="0A316E"/>
                </a:solidFill>
                <a:effectLst/>
                <a:uLnTx/>
                <a:uFillTx/>
                <a:latin typeface="Verdana"/>
                <a:ea typeface="+mn-ea"/>
              </a:rPr>
              <a:t>promover </a:t>
            </a:r>
            <a:r>
              <a:rPr kumimoji="0" lang="es-ES" sz="1600" b="1" i="0" u="none" strike="noStrike" kern="0" cap="none" spc="-95" normalizeH="0" baseline="0" noProof="0" dirty="0">
                <a:ln>
                  <a:noFill/>
                </a:ln>
                <a:solidFill>
                  <a:srgbClr val="0A316E"/>
                </a:solidFill>
                <a:effectLst/>
                <a:uLnTx/>
                <a:uFillTx/>
                <a:latin typeface="Verdana"/>
                <a:ea typeface="+mn-ea"/>
              </a:rPr>
              <a:t>la</a:t>
            </a:r>
            <a:r>
              <a:rPr kumimoji="0" lang="es-ES" sz="1600" b="1" i="0" u="none" strike="noStrike" kern="0" cap="none" spc="-155" normalizeH="0" baseline="0" noProof="0" dirty="0">
                <a:ln>
                  <a:noFill/>
                </a:ln>
                <a:solidFill>
                  <a:srgbClr val="0A316E"/>
                </a:solidFill>
                <a:effectLst/>
                <a:uLnTx/>
                <a:uFillTx/>
                <a:latin typeface="Verdana"/>
                <a:ea typeface="+mn-ea"/>
              </a:rPr>
              <a:t> </a:t>
            </a:r>
            <a:r>
              <a:rPr kumimoji="0" lang="es-ES" sz="1600" b="1" i="0" u="none" strike="noStrike" kern="0" cap="none" spc="-90" normalizeH="0" baseline="0" noProof="0" dirty="0">
                <a:ln>
                  <a:noFill/>
                </a:ln>
                <a:solidFill>
                  <a:srgbClr val="0A316E"/>
                </a:solidFill>
                <a:effectLst/>
                <a:uLnTx/>
                <a:uFillTx/>
                <a:latin typeface="Verdana"/>
                <a:ea typeface="+mn-ea"/>
              </a:rPr>
              <a:t>inclusión:</a:t>
            </a:r>
          </a:p>
          <a:p>
            <a:pPr marL="3977004" marR="0" lvl="0" indent="0" defTabSz="914400" eaLnBrk="1" fontAlgn="auto" latinLnBrk="0" hangingPunct="1">
              <a:lnSpc>
                <a:spcPct val="100000"/>
              </a:lnSpc>
              <a:spcBef>
                <a:spcPts val="254"/>
              </a:spcBef>
              <a:spcAft>
                <a:spcPts val="0"/>
              </a:spcAft>
              <a:buClrTx/>
              <a:buSzTx/>
              <a:buFontTx/>
              <a:buNone/>
              <a:tabLst/>
              <a:defRPr/>
            </a:pPr>
            <a:r>
              <a:rPr kumimoji="0" lang="es-ES" sz="1600" b="0" i="0" u="none" strike="noStrike" kern="0" cap="none" spc="-40" normalizeH="0" baseline="0" noProof="0" dirty="0">
                <a:ln>
                  <a:noFill/>
                </a:ln>
                <a:solidFill>
                  <a:schemeClr val="accent2"/>
                </a:solidFill>
                <a:effectLst/>
                <a:uLnTx/>
                <a:uFillTx/>
                <a:latin typeface="Verdana"/>
                <a:ea typeface="+mn-ea"/>
              </a:rPr>
              <a:t>57 </a:t>
            </a:r>
            <a:r>
              <a:rPr kumimoji="0" lang="es-ES" sz="1600" b="0" i="0" u="none" strike="noStrike" kern="0" cap="none" spc="-5" normalizeH="0" baseline="0" noProof="0" dirty="0">
                <a:ln>
                  <a:noFill/>
                </a:ln>
                <a:solidFill>
                  <a:schemeClr val="accent2"/>
                </a:solidFill>
                <a:effectLst/>
                <a:uLnTx/>
                <a:uFillTx/>
                <a:latin typeface="Verdana"/>
                <a:ea typeface="+mn-ea"/>
              </a:rPr>
              <a:t>vídeos</a:t>
            </a:r>
            <a:r>
              <a:rPr kumimoji="0" lang="es-ES" sz="1600" b="0" i="0" u="none" strike="noStrike" kern="0" cap="none" spc="-145" normalizeH="0" baseline="0" noProof="0" dirty="0">
                <a:ln>
                  <a:noFill/>
                </a:ln>
                <a:solidFill>
                  <a:schemeClr val="accent2"/>
                </a:solidFill>
                <a:effectLst/>
                <a:uLnTx/>
                <a:uFillTx/>
                <a:latin typeface="Verdana"/>
                <a:ea typeface="+mn-ea"/>
              </a:rPr>
              <a:t> </a:t>
            </a:r>
            <a:r>
              <a:rPr kumimoji="0" lang="es-ES" sz="1600" b="0" i="0" u="none" strike="noStrike" kern="0" cap="none" spc="50" normalizeH="0" baseline="0" noProof="0" dirty="0">
                <a:ln>
                  <a:noFill/>
                </a:ln>
                <a:solidFill>
                  <a:schemeClr val="accent2"/>
                </a:solidFill>
                <a:effectLst/>
                <a:uLnTx/>
                <a:uFillTx/>
                <a:latin typeface="Verdana"/>
                <a:ea typeface="+mn-ea"/>
              </a:rPr>
              <a:t>con</a:t>
            </a:r>
            <a:r>
              <a:rPr kumimoji="0" lang="es-ES" sz="1600" b="0" i="0" u="none" strike="noStrike" kern="0" cap="none" spc="-145" normalizeH="0" baseline="0" noProof="0" dirty="0">
                <a:ln>
                  <a:noFill/>
                </a:ln>
                <a:solidFill>
                  <a:schemeClr val="accent2"/>
                </a:solidFill>
                <a:effectLst/>
                <a:uLnTx/>
                <a:uFillTx/>
                <a:latin typeface="Verdana"/>
                <a:ea typeface="+mn-ea"/>
              </a:rPr>
              <a:t> </a:t>
            </a:r>
            <a:r>
              <a:rPr kumimoji="0" lang="es-ES" sz="1600" b="0" i="0" u="none" strike="noStrike" kern="0" cap="none" spc="30" normalizeH="0" baseline="0" noProof="0" dirty="0">
                <a:ln>
                  <a:noFill/>
                </a:ln>
                <a:solidFill>
                  <a:schemeClr val="accent2"/>
                </a:solidFill>
                <a:effectLst/>
                <a:uLnTx/>
                <a:uFillTx/>
                <a:latin typeface="Verdana"/>
                <a:ea typeface="+mn-ea"/>
              </a:rPr>
              <a:t>audio</a:t>
            </a:r>
            <a:r>
              <a:rPr kumimoji="0" lang="es-ES" sz="1600" b="0" i="0" u="none" strike="noStrike" kern="0" cap="none" spc="-145" normalizeH="0" baseline="0" noProof="0" dirty="0">
                <a:ln>
                  <a:noFill/>
                </a:ln>
                <a:solidFill>
                  <a:schemeClr val="accent2"/>
                </a:solidFill>
                <a:effectLst/>
                <a:uLnTx/>
                <a:uFillTx/>
                <a:latin typeface="Verdana"/>
                <a:ea typeface="+mn-ea"/>
              </a:rPr>
              <a:t> </a:t>
            </a:r>
            <a:r>
              <a:rPr kumimoji="0" lang="es-ES" sz="1600" b="0" i="0" u="none" strike="noStrike" kern="0" cap="none" spc="25" normalizeH="0" baseline="0" noProof="0" dirty="0">
                <a:ln>
                  <a:noFill/>
                </a:ln>
                <a:solidFill>
                  <a:schemeClr val="accent2"/>
                </a:solidFill>
                <a:effectLst/>
                <a:uLnTx/>
                <a:uFillTx/>
                <a:latin typeface="Verdana"/>
                <a:ea typeface="+mn-ea"/>
              </a:rPr>
              <a:t>descripción</a:t>
            </a:r>
            <a:r>
              <a:rPr kumimoji="0" lang="es-ES" sz="1600" b="0" i="0" u="none" strike="noStrike" kern="0" cap="none" spc="-145" normalizeH="0" baseline="0" noProof="0" dirty="0">
                <a:ln>
                  <a:noFill/>
                </a:ln>
                <a:solidFill>
                  <a:schemeClr val="accent2"/>
                </a:solidFill>
                <a:effectLst/>
                <a:uLnTx/>
                <a:uFillTx/>
                <a:latin typeface="Verdana"/>
                <a:ea typeface="+mn-ea"/>
              </a:rPr>
              <a:t> </a:t>
            </a:r>
            <a:r>
              <a:rPr kumimoji="0" lang="es-ES" sz="1600" b="0" i="0" u="none" strike="noStrike" kern="0" cap="none" spc="-5" normalizeH="0" baseline="0" noProof="0" dirty="0">
                <a:ln>
                  <a:noFill/>
                </a:ln>
                <a:solidFill>
                  <a:schemeClr val="accent2"/>
                </a:solidFill>
                <a:effectLst/>
                <a:uLnTx/>
                <a:uFillTx/>
                <a:latin typeface="Verdana"/>
                <a:ea typeface="+mn-ea"/>
              </a:rPr>
              <a:t>para</a:t>
            </a:r>
            <a:r>
              <a:rPr kumimoji="0" lang="es-ES" sz="1600" b="0" i="0" u="none" strike="noStrike" kern="0" cap="none" spc="-150" normalizeH="0" baseline="0" noProof="0" dirty="0">
                <a:ln>
                  <a:noFill/>
                </a:ln>
                <a:solidFill>
                  <a:schemeClr val="accent2"/>
                </a:solidFill>
                <a:effectLst/>
                <a:uLnTx/>
                <a:uFillTx/>
                <a:latin typeface="Verdana"/>
                <a:ea typeface="+mn-ea"/>
              </a:rPr>
              <a:t> </a:t>
            </a:r>
            <a:r>
              <a:rPr kumimoji="0" lang="es-ES" sz="1600" b="0" i="0" u="none" strike="noStrike" kern="0" cap="none" spc="80" normalizeH="0" baseline="0" noProof="0" dirty="0">
                <a:ln>
                  <a:noFill/>
                </a:ln>
                <a:solidFill>
                  <a:schemeClr val="accent2"/>
                </a:solidFill>
                <a:effectLst/>
                <a:uLnTx/>
                <a:uFillTx/>
                <a:latin typeface="Verdana"/>
                <a:ea typeface="+mn-ea"/>
              </a:rPr>
              <a:t>PDV</a:t>
            </a:r>
          </a:p>
        </p:txBody>
      </p:sp>
      <p:sp>
        <p:nvSpPr>
          <p:cNvPr id="18" name="object 7">
            <a:extLst>
              <a:ext uri="{FF2B5EF4-FFF2-40B4-BE49-F238E27FC236}">
                <a16:creationId xmlns:a16="http://schemas.microsoft.com/office/drawing/2014/main" id="{739E59CD-5DA0-45F9-9181-55891AA287FF}"/>
              </a:ext>
            </a:extLst>
          </p:cNvPr>
          <p:cNvSpPr/>
          <p:nvPr/>
        </p:nvSpPr>
        <p:spPr>
          <a:xfrm>
            <a:off x="3712767" y="1450847"/>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DF1A8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9">
            <a:extLst>
              <a:ext uri="{FF2B5EF4-FFF2-40B4-BE49-F238E27FC236}">
                <a16:creationId xmlns:a16="http://schemas.microsoft.com/office/drawing/2014/main" id="{6CD0F1AD-6E5E-4B0D-A576-29A0295C90A1}"/>
              </a:ext>
            </a:extLst>
          </p:cNvPr>
          <p:cNvSpPr/>
          <p:nvPr/>
        </p:nvSpPr>
        <p:spPr>
          <a:xfrm>
            <a:off x="3756117" y="2789444"/>
            <a:ext cx="472440" cy="236220"/>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74" y="117899"/>
                </a:lnTo>
                <a:lnTo>
                  <a:pt x="299024" y="235799"/>
                </a:lnTo>
                <a:close/>
              </a:path>
            </a:pathLst>
          </a:custGeom>
          <a:solidFill>
            <a:srgbClr val="DF1A8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77571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Comunicaciones</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9" name="object 2">
            <a:extLst>
              <a:ext uri="{FF2B5EF4-FFF2-40B4-BE49-F238E27FC236}">
                <a16:creationId xmlns:a16="http://schemas.microsoft.com/office/drawing/2014/main" id="{E7B60465-88B8-4C1D-833F-5DD4FD001575}"/>
              </a:ext>
            </a:extLst>
          </p:cNvPr>
          <p:cNvSpPr/>
          <p:nvPr/>
        </p:nvSpPr>
        <p:spPr>
          <a:xfrm>
            <a:off x="4358940" y="1402905"/>
            <a:ext cx="3831264" cy="859349"/>
          </a:xfrm>
          <a:prstGeom prst="rect">
            <a:avLst/>
          </a:prstGeom>
          <a:blipFill>
            <a:blip r:embed="rId3" cstate="print"/>
            <a:stretch>
              <a:fillRect/>
            </a:stretch>
          </a:blipFill>
        </p:spPr>
        <p:txBody>
          <a:bodyPr wrap="square" lIns="0" tIns="0" rIns="0" bIns="0" rtlCol="0"/>
          <a:lstStyle/>
          <a:p>
            <a:endParaRPr/>
          </a:p>
        </p:txBody>
      </p:sp>
      <p:sp>
        <p:nvSpPr>
          <p:cNvPr id="10" name="object 3">
            <a:extLst>
              <a:ext uri="{FF2B5EF4-FFF2-40B4-BE49-F238E27FC236}">
                <a16:creationId xmlns:a16="http://schemas.microsoft.com/office/drawing/2014/main" id="{2B90C124-8499-487B-BD07-BB03D8D4FA6D}"/>
              </a:ext>
            </a:extLst>
          </p:cNvPr>
          <p:cNvSpPr txBox="1">
            <a:spLocks/>
          </p:cNvSpPr>
          <p:nvPr/>
        </p:nvSpPr>
        <p:spPr>
          <a:xfrm>
            <a:off x="1078072" y="758529"/>
            <a:ext cx="1554480" cy="289823"/>
          </a:xfrm>
          <a:prstGeom prst="rect">
            <a:avLst/>
          </a:prstGeom>
        </p:spPr>
        <p:txBody>
          <a:bodyPr vert="horz" wrap="square" lIns="0" tIns="12700"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s-CO" sz="1800" spc="-210" dirty="0">
                <a:solidFill>
                  <a:srgbClr val="000E56"/>
                </a:solidFill>
                <a:latin typeface="Verdana" panose="020B0604030504040204" pitchFamily="34" charset="0"/>
                <a:ea typeface="Verdana" panose="020B0604030504040204" pitchFamily="34" charset="0"/>
              </a:rPr>
              <a:t>INCI</a:t>
            </a:r>
            <a:r>
              <a:rPr lang="es-CO" sz="1800" spc="-165" dirty="0">
                <a:solidFill>
                  <a:srgbClr val="000E56"/>
                </a:solidFill>
                <a:latin typeface="Verdana" panose="020B0604030504040204" pitchFamily="34" charset="0"/>
                <a:ea typeface="Verdana" panose="020B0604030504040204" pitchFamily="34" charset="0"/>
              </a:rPr>
              <a:t> </a:t>
            </a:r>
            <a:r>
              <a:rPr lang="es-CO" sz="1800" b="1" spc="-165" dirty="0">
                <a:solidFill>
                  <a:srgbClr val="000E56"/>
                </a:solidFill>
                <a:latin typeface="Verdana" panose="020B0604030504040204" pitchFamily="34" charset="0"/>
                <a:ea typeface="Verdana" panose="020B0604030504040204" pitchFamily="34" charset="0"/>
              </a:rPr>
              <a:t>DIGITAL</a:t>
            </a:r>
            <a:endParaRPr lang="es-CO" sz="1800" b="1" dirty="0">
              <a:latin typeface="Verdana" panose="020B0604030504040204" pitchFamily="34" charset="0"/>
              <a:ea typeface="Verdana" panose="020B0604030504040204" pitchFamily="34" charset="0"/>
            </a:endParaRPr>
          </a:p>
        </p:txBody>
      </p:sp>
      <p:sp>
        <p:nvSpPr>
          <p:cNvPr id="11" name="object 4">
            <a:extLst>
              <a:ext uri="{FF2B5EF4-FFF2-40B4-BE49-F238E27FC236}">
                <a16:creationId xmlns:a16="http://schemas.microsoft.com/office/drawing/2014/main" id="{5A40E25E-A1DD-414D-9F30-4432C051F66F}"/>
              </a:ext>
            </a:extLst>
          </p:cNvPr>
          <p:cNvSpPr txBox="1"/>
          <p:nvPr/>
        </p:nvSpPr>
        <p:spPr>
          <a:xfrm>
            <a:off x="5101909" y="753567"/>
            <a:ext cx="1194435" cy="299720"/>
          </a:xfrm>
          <a:prstGeom prst="rect">
            <a:avLst/>
          </a:prstGeom>
        </p:spPr>
        <p:txBody>
          <a:bodyPr vert="horz" wrap="square" lIns="0" tIns="12700" rIns="0" bIns="0" rtlCol="0">
            <a:spAutoFit/>
          </a:bodyPr>
          <a:lstStyle/>
          <a:p>
            <a:pPr marL="12700">
              <a:lnSpc>
                <a:spcPct val="100000"/>
              </a:lnSpc>
              <a:spcBef>
                <a:spcPts val="100"/>
              </a:spcBef>
            </a:pPr>
            <a:r>
              <a:rPr sz="1800" b="1" spc="-155" dirty="0">
                <a:solidFill>
                  <a:srgbClr val="000E56"/>
                </a:solidFill>
                <a:latin typeface="Verdana"/>
                <a:cs typeface="Verdana"/>
              </a:rPr>
              <a:t>IN-</a:t>
            </a:r>
            <a:r>
              <a:rPr sz="1800" b="1" spc="-204" dirty="0">
                <a:solidFill>
                  <a:srgbClr val="000E56"/>
                </a:solidFill>
                <a:latin typeface="Verdana"/>
                <a:cs typeface="Verdana"/>
              </a:rPr>
              <a:t>P</a:t>
            </a:r>
            <a:r>
              <a:rPr sz="1800" b="1" spc="-60" dirty="0">
                <a:solidFill>
                  <a:srgbClr val="000E56"/>
                </a:solidFill>
                <a:latin typeface="Verdana"/>
                <a:cs typeface="Verdana"/>
              </a:rPr>
              <a:t>UL</a:t>
            </a:r>
            <a:r>
              <a:rPr sz="1800" b="1" spc="-75" dirty="0">
                <a:solidFill>
                  <a:srgbClr val="000E56"/>
                </a:solidFill>
                <a:latin typeface="Verdana"/>
                <a:cs typeface="Verdana"/>
              </a:rPr>
              <a:t>SO</a:t>
            </a:r>
            <a:endParaRPr sz="1800" dirty="0">
              <a:latin typeface="Verdana"/>
              <a:cs typeface="Verdana"/>
            </a:endParaRPr>
          </a:p>
        </p:txBody>
      </p:sp>
      <p:sp>
        <p:nvSpPr>
          <p:cNvPr id="12" name="object 10">
            <a:extLst>
              <a:ext uri="{FF2B5EF4-FFF2-40B4-BE49-F238E27FC236}">
                <a16:creationId xmlns:a16="http://schemas.microsoft.com/office/drawing/2014/main" id="{C1A3207D-F78A-46DA-A3CC-2C91123E7330}"/>
              </a:ext>
            </a:extLst>
          </p:cNvPr>
          <p:cNvSpPr/>
          <p:nvPr/>
        </p:nvSpPr>
        <p:spPr>
          <a:xfrm>
            <a:off x="836598" y="2618919"/>
            <a:ext cx="2804795" cy="567055"/>
          </a:xfrm>
          <a:custGeom>
            <a:avLst/>
            <a:gdLst/>
            <a:ahLst/>
            <a:cxnLst/>
            <a:rect l="l" t="t" r="r" b="b"/>
            <a:pathLst>
              <a:path w="2804795" h="567055">
                <a:moveTo>
                  <a:pt x="2804394" y="566998"/>
                </a:moveTo>
                <a:lnTo>
                  <a:pt x="243662" y="566998"/>
                </a:lnTo>
                <a:lnTo>
                  <a:pt x="0" y="283499"/>
                </a:lnTo>
                <a:lnTo>
                  <a:pt x="243662" y="0"/>
                </a:lnTo>
                <a:lnTo>
                  <a:pt x="2804394" y="0"/>
                </a:lnTo>
                <a:lnTo>
                  <a:pt x="2804394" y="566998"/>
                </a:lnTo>
                <a:close/>
              </a:path>
            </a:pathLst>
          </a:custGeom>
          <a:solidFill>
            <a:srgbClr val="FFD652"/>
          </a:solidFill>
        </p:spPr>
        <p:txBody>
          <a:bodyPr wrap="square" lIns="0" tIns="0" rIns="0" bIns="0" rtlCol="0"/>
          <a:lstStyle/>
          <a:p>
            <a:endParaRPr/>
          </a:p>
        </p:txBody>
      </p:sp>
      <p:sp>
        <p:nvSpPr>
          <p:cNvPr id="13" name="object 11">
            <a:extLst>
              <a:ext uri="{FF2B5EF4-FFF2-40B4-BE49-F238E27FC236}">
                <a16:creationId xmlns:a16="http://schemas.microsoft.com/office/drawing/2014/main" id="{0EE190EE-DB77-465F-9A56-8738CA0FC89A}"/>
              </a:ext>
            </a:extLst>
          </p:cNvPr>
          <p:cNvSpPr/>
          <p:nvPr/>
        </p:nvSpPr>
        <p:spPr>
          <a:xfrm>
            <a:off x="5028889" y="2646319"/>
            <a:ext cx="2918460" cy="567055"/>
          </a:xfrm>
          <a:custGeom>
            <a:avLst/>
            <a:gdLst/>
            <a:ahLst/>
            <a:cxnLst/>
            <a:rect l="l" t="t" r="r" b="b"/>
            <a:pathLst>
              <a:path w="2918459" h="567055">
                <a:moveTo>
                  <a:pt x="2918094" y="566998"/>
                </a:moveTo>
                <a:lnTo>
                  <a:pt x="243649" y="566998"/>
                </a:lnTo>
                <a:lnTo>
                  <a:pt x="0" y="283499"/>
                </a:lnTo>
                <a:lnTo>
                  <a:pt x="243649" y="0"/>
                </a:lnTo>
                <a:lnTo>
                  <a:pt x="2918094" y="0"/>
                </a:lnTo>
                <a:lnTo>
                  <a:pt x="2918094" y="566998"/>
                </a:lnTo>
                <a:close/>
              </a:path>
            </a:pathLst>
          </a:custGeom>
          <a:solidFill>
            <a:srgbClr val="FFD652"/>
          </a:solidFill>
        </p:spPr>
        <p:txBody>
          <a:bodyPr wrap="square" lIns="0" tIns="0" rIns="0" bIns="0" rtlCol="0"/>
          <a:lstStyle/>
          <a:p>
            <a:endParaRPr/>
          </a:p>
        </p:txBody>
      </p:sp>
      <p:sp>
        <p:nvSpPr>
          <p:cNvPr id="14" name="object 12">
            <a:extLst>
              <a:ext uri="{FF2B5EF4-FFF2-40B4-BE49-F238E27FC236}">
                <a16:creationId xmlns:a16="http://schemas.microsoft.com/office/drawing/2014/main" id="{4C7D47D8-B122-4BE8-8FA4-25E06A384AD2}"/>
              </a:ext>
            </a:extLst>
          </p:cNvPr>
          <p:cNvSpPr txBox="1"/>
          <p:nvPr/>
        </p:nvSpPr>
        <p:spPr>
          <a:xfrm>
            <a:off x="5529362" y="2673275"/>
            <a:ext cx="2090420" cy="474489"/>
          </a:xfrm>
          <a:prstGeom prst="rect">
            <a:avLst/>
          </a:prstGeom>
        </p:spPr>
        <p:txBody>
          <a:bodyPr vert="horz" wrap="square" lIns="0" tIns="12700" rIns="0" bIns="0" rtlCol="0">
            <a:spAutoFit/>
          </a:bodyPr>
          <a:lstStyle/>
          <a:p>
            <a:pPr marL="12700">
              <a:lnSpc>
                <a:spcPct val="100000"/>
              </a:lnSpc>
              <a:spcBef>
                <a:spcPts val="100"/>
              </a:spcBef>
            </a:pPr>
            <a:r>
              <a:rPr lang="es-CO" sz="2000" b="1" spc="-280" dirty="0">
                <a:solidFill>
                  <a:srgbClr val="0A316E"/>
                </a:solidFill>
                <a:latin typeface="Verdana"/>
                <a:cs typeface="Verdana"/>
              </a:rPr>
              <a:t>284</a:t>
            </a:r>
            <a:r>
              <a:rPr lang="es-CO" sz="3000" b="1" spc="-280" dirty="0">
                <a:solidFill>
                  <a:srgbClr val="0A316E"/>
                </a:solidFill>
                <a:latin typeface="Verdana"/>
                <a:cs typeface="Verdana"/>
              </a:rPr>
              <a:t> </a:t>
            </a:r>
            <a:r>
              <a:rPr sz="2000" b="1" spc="-55" dirty="0" err="1">
                <a:solidFill>
                  <a:srgbClr val="0A316E"/>
                </a:solidFill>
                <a:latin typeface="Verdana"/>
                <a:cs typeface="Verdana"/>
              </a:rPr>
              <a:t>Ediciones</a:t>
            </a:r>
            <a:endParaRPr sz="2000" dirty="0">
              <a:latin typeface="Verdana"/>
              <a:cs typeface="Verdana"/>
            </a:endParaRPr>
          </a:p>
        </p:txBody>
      </p:sp>
      <p:sp>
        <p:nvSpPr>
          <p:cNvPr id="15" name="object 13">
            <a:extLst>
              <a:ext uri="{FF2B5EF4-FFF2-40B4-BE49-F238E27FC236}">
                <a16:creationId xmlns:a16="http://schemas.microsoft.com/office/drawing/2014/main" id="{D6A182E4-E9D7-4450-A07D-C4FA4F172811}"/>
              </a:ext>
            </a:extLst>
          </p:cNvPr>
          <p:cNvSpPr/>
          <p:nvPr/>
        </p:nvSpPr>
        <p:spPr>
          <a:xfrm>
            <a:off x="724248" y="860498"/>
            <a:ext cx="281305" cy="152400"/>
          </a:xfrm>
          <a:custGeom>
            <a:avLst/>
            <a:gdLst/>
            <a:ahLst/>
            <a:cxnLst/>
            <a:rect l="l" t="t" r="r" b="b"/>
            <a:pathLst>
              <a:path w="281305" h="152400">
                <a:moveTo>
                  <a:pt x="215307" y="152399"/>
                </a:moveTo>
                <a:lnTo>
                  <a:pt x="0" y="152399"/>
                </a:lnTo>
                <a:lnTo>
                  <a:pt x="0" y="0"/>
                </a:lnTo>
                <a:lnTo>
                  <a:pt x="215307" y="0"/>
                </a:lnTo>
                <a:lnTo>
                  <a:pt x="280799" y="76199"/>
                </a:lnTo>
                <a:lnTo>
                  <a:pt x="215307" y="152399"/>
                </a:lnTo>
                <a:close/>
              </a:path>
            </a:pathLst>
          </a:custGeom>
          <a:solidFill>
            <a:srgbClr val="006970"/>
          </a:solidFill>
        </p:spPr>
        <p:txBody>
          <a:bodyPr wrap="square" lIns="0" tIns="0" rIns="0" bIns="0" rtlCol="0"/>
          <a:lstStyle/>
          <a:p>
            <a:endParaRPr/>
          </a:p>
        </p:txBody>
      </p:sp>
      <p:sp>
        <p:nvSpPr>
          <p:cNvPr id="16" name="object 14">
            <a:extLst>
              <a:ext uri="{FF2B5EF4-FFF2-40B4-BE49-F238E27FC236}">
                <a16:creationId xmlns:a16="http://schemas.microsoft.com/office/drawing/2014/main" id="{F0CC6500-93C5-4D71-9EC3-127670D8655E}"/>
              </a:ext>
            </a:extLst>
          </p:cNvPr>
          <p:cNvSpPr/>
          <p:nvPr/>
        </p:nvSpPr>
        <p:spPr>
          <a:xfrm>
            <a:off x="4748090" y="860498"/>
            <a:ext cx="281305" cy="152400"/>
          </a:xfrm>
          <a:custGeom>
            <a:avLst/>
            <a:gdLst/>
            <a:ahLst/>
            <a:cxnLst/>
            <a:rect l="l" t="t" r="r" b="b"/>
            <a:pathLst>
              <a:path w="281304" h="152400">
                <a:moveTo>
                  <a:pt x="215299" y="152399"/>
                </a:moveTo>
                <a:lnTo>
                  <a:pt x="0" y="152399"/>
                </a:lnTo>
                <a:lnTo>
                  <a:pt x="0" y="0"/>
                </a:lnTo>
                <a:lnTo>
                  <a:pt x="215299" y="0"/>
                </a:lnTo>
                <a:lnTo>
                  <a:pt x="280799" y="76199"/>
                </a:lnTo>
                <a:lnTo>
                  <a:pt x="215299" y="152399"/>
                </a:lnTo>
                <a:close/>
              </a:path>
            </a:pathLst>
          </a:custGeom>
          <a:solidFill>
            <a:srgbClr val="006970"/>
          </a:solidFill>
        </p:spPr>
        <p:txBody>
          <a:bodyPr wrap="square" lIns="0" tIns="0" rIns="0" bIns="0" rtlCol="0"/>
          <a:lstStyle/>
          <a:p>
            <a:endParaRPr/>
          </a:p>
        </p:txBody>
      </p:sp>
      <p:sp>
        <p:nvSpPr>
          <p:cNvPr id="20" name="object 15">
            <a:extLst>
              <a:ext uri="{FF2B5EF4-FFF2-40B4-BE49-F238E27FC236}">
                <a16:creationId xmlns:a16="http://schemas.microsoft.com/office/drawing/2014/main" id="{FE467890-DBF1-4E7B-B66D-7A17BCC6D33D}"/>
              </a:ext>
            </a:extLst>
          </p:cNvPr>
          <p:cNvSpPr txBox="1"/>
          <p:nvPr/>
        </p:nvSpPr>
        <p:spPr>
          <a:xfrm>
            <a:off x="2041031" y="3582698"/>
            <a:ext cx="5232542" cy="576440"/>
          </a:xfrm>
          <a:prstGeom prst="rect">
            <a:avLst/>
          </a:prstGeom>
        </p:spPr>
        <p:txBody>
          <a:bodyPr vert="horz" wrap="square" lIns="0" tIns="45085" rIns="0" bIns="0" rtlCol="0">
            <a:spAutoFit/>
          </a:bodyPr>
          <a:lstStyle/>
          <a:p>
            <a:pPr algn="ctr">
              <a:lnSpc>
                <a:spcPct val="100000"/>
              </a:lnSpc>
              <a:spcBef>
                <a:spcPts val="355"/>
              </a:spcBef>
            </a:pPr>
            <a:r>
              <a:rPr sz="1600" b="1" spc="-95" dirty="0">
                <a:solidFill>
                  <a:srgbClr val="0A316E"/>
                </a:solidFill>
                <a:latin typeface="Verdana"/>
                <a:cs typeface="Verdana"/>
              </a:rPr>
              <a:t>Desarrollar </a:t>
            </a:r>
            <a:r>
              <a:rPr sz="1600" b="1" spc="-65" dirty="0">
                <a:solidFill>
                  <a:srgbClr val="0A316E"/>
                </a:solidFill>
                <a:latin typeface="Verdana"/>
                <a:cs typeface="Verdana"/>
              </a:rPr>
              <a:t>campañas </a:t>
            </a:r>
            <a:r>
              <a:rPr sz="1600" b="1" spc="-45" dirty="0">
                <a:solidFill>
                  <a:srgbClr val="0A316E"/>
                </a:solidFill>
                <a:latin typeface="Verdana"/>
                <a:cs typeface="Verdana"/>
              </a:rPr>
              <a:t>de</a:t>
            </a:r>
            <a:r>
              <a:rPr sz="1600" b="1" spc="-190" dirty="0">
                <a:solidFill>
                  <a:srgbClr val="0A316E"/>
                </a:solidFill>
                <a:latin typeface="Verdana"/>
                <a:cs typeface="Verdana"/>
              </a:rPr>
              <a:t> </a:t>
            </a:r>
            <a:r>
              <a:rPr sz="1600" b="1" spc="-65" dirty="0">
                <a:solidFill>
                  <a:srgbClr val="0A316E"/>
                </a:solidFill>
                <a:latin typeface="Verdana"/>
                <a:cs typeface="Verdana"/>
              </a:rPr>
              <a:t>comunicación:</a:t>
            </a:r>
            <a:endParaRPr sz="1600" dirty="0">
              <a:latin typeface="Verdana"/>
              <a:cs typeface="Verdana"/>
            </a:endParaRPr>
          </a:p>
          <a:p>
            <a:pPr algn="ctr">
              <a:lnSpc>
                <a:spcPct val="100000"/>
              </a:lnSpc>
              <a:spcBef>
                <a:spcPts val="254"/>
              </a:spcBef>
            </a:pPr>
            <a:r>
              <a:rPr sz="1600" spc="-40" dirty="0">
                <a:solidFill>
                  <a:schemeClr val="accent2"/>
                </a:solidFill>
                <a:latin typeface="Verdana"/>
                <a:cs typeface="Verdana"/>
              </a:rPr>
              <a:t>2</a:t>
            </a:r>
            <a:r>
              <a:rPr lang="es-CO" sz="1600" spc="-40" dirty="0">
                <a:solidFill>
                  <a:schemeClr val="accent2"/>
                </a:solidFill>
                <a:latin typeface="Verdana"/>
                <a:cs typeface="Verdana"/>
              </a:rPr>
              <a:t>2 </a:t>
            </a:r>
            <a:r>
              <a:rPr sz="1600" spc="-150" dirty="0">
                <a:solidFill>
                  <a:schemeClr val="accent2"/>
                </a:solidFill>
                <a:latin typeface="Verdana"/>
                <a:cs typeface="Verdana"/>
              </a:rPr>
              <a:t> </a:t>
            </a:r>
            <a:r>
              <a:rPr sz="1600" spc="35" dirty="0">
                <a:solidFill>
                  <a:schemeClr val="accent2"/>
                </a:solidFill>
                <a:latin typeface="Verdana"/>
                <a:cs typeface="Verdana"/>
              </a:rPr>
              <a:t>Comunicados</a:t>
            </a:r>
            <a:r>
              <a:rPr sz="1600" spc="-150" dirty="0">
                <a:solidFill>
                  <a:schemeClr val="accent2"/>
                </a:solidFill>
                <a:latin typeface="Verdana"/>
                <a:cs typeface="Verdana"/>
              </a:rPr>
              <a:t> </a:t>
            </a:r>
            <a:r>
              <a:rPr sz="1600" spc="40" dirty="0">
                <a:solidFill>
                  <a:schemeClr val="accent2"/>
                </a:solidFill>
                <a:latin typeface="Verdana"/>
                <a:cs typeface="Verdana"/>
              </a:rPr>
              <a:t>en</a:t>
            </a:r>
            <a:r>
              <a:rPr sz="1600" spc="-145" dirty="0">
                <a:solidFill>
                  <a:schemeClr val="accent2"/>
                </a:solidFill>
                <a:latin typeface="Verdana"/>
                <a:cs typeface="Verdana"/>
              </a:rPr>
              <a:t> </a:t>
            </a:r>
            <a:r>
              <a:rPr sz="1600" spc="10" dirty="0">
                <a:solidFill>
                  <a:schemeClr val="accent2"/>
                </a:solidFill>
                <a:latin typeface="Verdana"/>
                <a:cs typeface="Verdana"/>
              </a:rPr>
              <a:t>temas</a:t>
            </a:r>
            <a:r>
              <a:rPr sz="1600" spc="-150" dirty="0">
                <a:solidFill>
                  <a:schemeClr val="accent2"/>
                </a:solidFill>
                <a:latin typeface="Verdana"/>
                <a:cs typeface="Verdana"/>
              </a:rPr>
              <a:t> </a:t>
            </a:r>
            <a:r>
              <a:rPr sz="1600" spc="50" dirty="0">
                <a:solidFill>
                  <a:schemeClr val="accent2"/>
                </a:solidFill>
                <a:latin typeface="Verdana"/>
                <a:cs typeface="Verdana"/>
              </a:rPr>
              <a:t>de</a:t>
            </a:r>
            <a:r>
              <a:rPr sz="1600" spc="-145" dirty="0">
                <a:solidFill>
                  <a:schemeClr val="accent2"/>
                </a:solidFill>
                <a:latin typeface="Verdana"/>
                <a:cs typeface="Verdana"/>
              </a:rPr>
              <a:t> </a:t>
            </a:r>
            <a:r>
              <a:rPr sz="1600" spc="30" dirty="0">
                <a:solidFill>
                  <a:schemeClr val="accent2"/>
                </a:solidFill>
                <a:latin typeface="Verdana"/>
                <a:cs typeface="Verdana"/>
              </a:rPr>
              <a:t>discapacidad</a:t>
            </a:r>
            <a:r>
              <a:rPr sz="1600" spc="-150" dirty="0">
                <a:solidFill>
                  <a:schemeClr val="accent2"/>
                </a:solidFill>
                <a:latin typeface="Verdana"/>
                <a:cs typeface="Verdana"/>
              </a:rPr>
              <a:t> </a:t>
            </a:r>
            <a:r>
              <a:rPr sz="1600" spc="-20" dirty="0">
                <a:solidFill>
                  <a:schemeClr val="accent2"/>
                </a:solidFill>
                <a:latin typeface="Verdana"/>
                <a:cs typeface="Verdana"/>
              </a:rPr>
              <a:t>visual</a:t>
            </a:r>
            <a:endParaRPr sz="1600" dirty="0">
              <a:solidFill>
                <a:schemeClr val="accent2"/>
              </a:solidFill>
              <a:latin typeface="Verdana"/>
              <a:cs typeface="Verdana"/>
            </a:endParaRPr>
          </a:p>
        </p:txBody>
      </p:sp>
      <p:sp>
        <p:nvSpPr>
          <p:cNvPr id="21" name="object 16">
            <a:extLst>
              <a:ext uri="{FF2B5EF4-FFF2-40B4-BE49-F238E27FC236}">
                <a16:creationId xmlns:a16="http://schemas.microsoft.com/office/drawing/2014/main" id="{ABDA7F18-53C6-4756-B3D8-34794353739C}"/>
              </a:ext>
            </a:extLst>
          </p:cNvPr>
          <p:cNvSpPr txBox="1"/>
          <p:nvPr/>
        </p:nvSpPr>
        <p:spPr>
          <a:xfrm>
            <a:off x="1078072" y="2645881"/>
            <a:ext cx="2173127" cy="474489"/>
          </a:xfrm>
          <a:prstGeom prst="rect">
            <a:avLst/>
          </a:prstGeom>
        </p:spPr>
        <p:txBody>
          <a:bodyPr vert="horz" wrap="square" lIns="0" tIns="12700" rIns="0" bIns="0" rtlCol="0">
            <a:spAutoFit/>
          </a:bodyPr>
          <a:lstStyle/>
          <a:p>
            <a:pPr marL="12700">
              <a:lnSpc>
                <a:spcPct val="100000"/>
              </a:lnSpc>
              <a:spcBef>
                <a:spcPts val="100"/>
              </a:spcBef>
            </a:pPr>
            <a:r>
              <a:rPr lang="es-CO" sz="3000" b="1" spc="-285" dirty="0">
                <a:solidFill>
                  <a:srgbClr val="0A316E"/>
                </a:solidFill>
                <a:latin typeface="Verdana"/>
                <a:cs typeface="Verdana"/>
              </a:rPr>
              <a:t>  </a:t>
            </a:r>
            <a:r>
              <a:rPr lang="es-CO" sz="2000" b="1" spc="-285" dirty="0">
                <a:solidFill>
                  <a:srgbClr val="0A316E"/>
                </a:solidFill>
                <a:latin typeface="Verdana"/>
                <a:cs typeface="Verdana"/>
              </a:rPr>
              <a:t>115</a:t>
            </a:r>
            <a:r>
              <a:rPr lang="es-CO" sz="3000" b="1" spc="-285" dirty="0">
                <a:solidFill>
                  <a:srgbClr val="0A316E"/>
                </a:solidFill>
                <a:latin typeface="Verdana"/>
                <a:cs typeface="Verdana"/>
              </a:rPr>
              <a:t> </a:t>
            </a:r>
            <a:r>
              <a:rPr sz="3000" b="1" spc="-545" dirty="0">
                <a:solidFill>
                  <a:srgbClr val="0A316E"/>
                </a:solidFill>
                <a:latin typeface="Verdana"/>
                <a:cs typeface="Verdana"/>
              </a:rPr>
              <a:t> </a:t>
            </a:r>
            <a:r>
              <a:rPr sz="2000" b="1" spc="-55" dirty="0">
                <a:solidFill>
                  <a:srgbClr val="0A316E"/>
                </a:solidFill>
                <a:latin typeface="Verdana"/>
                <a:cs typeface="Verdana"/>
              </a:rPr>
              <a:t>Ediciones</a:t>
            </a:r>
            <a:endParaRPr sz="2000" dirty="0">
              <a:latin typeface="Verdana"/>
              <a:cs typeface="Verdana"/>
            </a:endParaRPr>
          </a:p>
        </p:txBody>
      </p:sp>
      <p:sp>
        <p:nvSpPr>
          <p:cNvPr id="22" name="object 17">
            <a:extLst>
              <a:ext uri="{FF2B5EF4-FFF2-40B4-BE49-F238E27FC236}">
                <a16:creationId xmlns:a16="http://schemas.microsoft.com/office/drawing/2014/main" id="{BC929F38-04BC-46B3-A0D4-89B8A60696A8}"/>
              </a:ext>
            </a:extLst>
          </p:cNvPr>
          <p:cNvSpPr/>
          <p:nvPr/>
        </p:nvSpPr>
        <p:spPr>
          <a:xfrm>
            <a:off x="515023" y="1271859"/>
            <a:ext cx="3447543" cy="116068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6782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Comunicaciones</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17" name="object 2">
            <a:extLst>
              <a:ext uri="{FF2B5EF4-FFF2-40B4-BE49-F238E27FC236}">
                <a16:creationId xmlns:a16="http://schemas.microsoft.com/office/drawing/2014/main" id="{4DC6010A-D380-467B-846B-D5F8BD6715AD}"/>
              </a:ext>
            </a:extLst>
          </p:cNvPr>
          <p:cNvSpPr txBox="1">
            <a:spLocks/>
          </p:cNvSpPr>
          <p:nvPr/>
        </p:nvSpPr>
        <p:spPr>
          <a:xfrm>
            <a:off x="792722" y="774454"/>
            <a:ext cx="2839720" cy="299720"/>
          </a:xfrm>
          <a:prstGeom prst="rect">
            <a:avLst/>
          </a:prstGeom>
        </p:spPr>
        <p:txBody>
          <a:bodyPr vert="horz" wrap="square" lIns="0" tIns="12700"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s-CO" sz="1800" spc="-55">
                <a:solidFill>
                  <a:srgbClr val="000E56"/>
                </a:solidFill>
              </a:rPr>
              <a:t>Cifras </a:t>
            </a:r>
            <a:r>
              <a:rPr lang="es-CO" sz="1800" spc="-40">
                <a:solidFill>
                  <a:srgbClr val="000E56"/>
                </a:solidFill>
              </a:rPr>
              <a:t>de </a:t>
            </a:r>
            <a:r>
              <a:rPr lang="es-CO" sz="1800" spc="-80">
                <a:solidFill>
                  <a:srgbClr val="000E56"/>
                </a:solidFill>
              </a:rPr>
              <a:t>redes</a:t>
            </a:r>
            <a:r>
              <a:rPr lang="es-CO" sz="1800" spc="-270">
                <a:solidFill>
                  <a:srgbClr val="000E56"/>
                </a:solidFill>
              </a:rPr>
              <a:t> </a:t>
            </a:r>
            <a:r>
              <a:rPr lang="es-CO" sz="1800" spc="-75">
                <a:solidFill>
                  <a:srgbClr val="000E56"/>
                </a:solidFill>
              </a:rPr>
              <a:t>sociales</a:t>
            </a:r>
            <a:endParaRPr lang="es-CO" sz="1800" dirty="0"/>
          </a:p>
        </p:txBody>
      </p:sp>
      <p:sp>
        <p:nvSpPr>
          <p:cNvPr id="18" name="object 3">
            <a:extLst>
              <a:ext uri="{FF2B5EF4-FFF2-40B4-BE49-F238E27FC236}">
                <a16:creationId xmlns:a16="http://schemas.microsoft.com/office/drawing/2014/main" id="{84A8ABCA-DD18-436B-A085-F2D9EB1EF5F6}"/>
              </a:ext>
            </a:extLst>
          </p:cNvPr>
          <p:cNvSpPr/>
          <p:nvPr/>
        </p:nvSpPr>
        <p:spPr>
          <a:xfrm>
            <a:off x="1203110" y="1463859"/>
            <a:ext cx="561448" cy="561423"/>
          </a:xfrm>
          <a:prstGeom prst="rect">
            <a:avLst/>
          </a:prstGeom>
          <a:blipFill>
            <a:blip r:embed="rId3" cstate="print"/>
            <a:stretch>
              <a:fillRect/>
            </a:stretch>
          </a:blipFill>
        </p:spPr>
        <p:txBody>
          <a:bodyPr wrap="square" lIns="0" tIns="0" rIns="0" bIns="0" rtlCol="0"/>
          <a:lstStyle/>
          <a:p>
            <a:endParaRPr/>
          </a:p>
        </p:txBody>
      </p:sp>
      <p:sp>
        <p:nvSpPr>
          <p:cNvPr id="19" name="object 4">
            <a:extLst>
              <a:ext uri="{FF2B5EF4-FFF2-40B4-BE49-F238E27FC236}">
                <a16:creationId xmlns:a16="http://schemas.microsoft.com/office/drawing/2014/main" id="{74E8CB81-9CCD-4F3C-B8F2-AD1FB1C3DFBE}"/>
              </a:ext>
            </a:extLst>
          </p:cNvPr>
          <p:cNvSpPr/>
          <p:nvPr/>
        </p:nvSpPr>
        <p:spPr>
          <a:xfrm>
            <a:off x="4902890" y="1360147"/>
            <a:ext cx="445099" cy="445071"/>
          </a:xfrm>
          <a:prstGeom prst="rect">
            <a:avLst/>
          </a:prstGeom>
          <a:blipFill>
            <a:blip r:embed="rId4" cstate="print"/>
            <a:stretch>
              <a:fillRect/>
            </a:stretch>
          </a:blipFill>
        </p:spPr>
        <p:txBody>
          <a:bodyPr wrap="square" lIns="0" tIns="0" rIns="0" bIns="0" rtlCol="0"/>
          <a:lstStyle/>
          <a:p>
            <a:endParaRPr/>
          </a:p>
        </p:txBody>
      </p:sp>
      <p:sp>
        <p:nvSpPr>
          <p:cNvPr id="23" name="object 5">
            <a:extLst>
              <a:ext uri="{FF2B5EF4-FFF2-40B4-BE49-F238E27FC236}">
                <a16:creationId xmlns:a16="http://schemas.microsoft.com/office/drawing/2014/main" id="{E9AA7519-37D6-4727-A5C0-17470AAEB2FE}"/>
              </a:ext>
            </a:extLst>
          </p:cNvPr>
          <p:cNvSpPr txBox="1"/>
          <p:nvPr/>
        </p:nvSpPr>
        <p:spPr>
          <a:xfrm>
            <a:off x="1573856" y="1306245"/>
            <a:ext cx="2308860" cy="1557478"/>
          </a:xfrm>
          <a:prstGeom prst="rect">
            <a:avLst/>
          </a:prstGeom>
        </p:spPr>
        <p:txBody>
          <a:bodyPr vert="horz" wrap="square" lIns="0" tIns="76835" rIns="0" bIns="0" rtlCol="0">
            <a:spAutoFit/>
          </a:bodyPr>
          <a:lstStyle/>
          <a:p>
            <a:pPr marL="309880">
              <a:lnSpc>
                <a:spcPct val="100000"/>
              </a:lnSpc>
              <a:spcBef>
                <a:spcPts val="605"/>
              </a:spcBef>
            </a:pPr>
            <a:r>
              <a:rPr sz="1800" b="1" spc="-114" dirty="0">
                <a:solidFill>
                  <a:srgbClr val="000E56"/>
                </a:solidFill>
                <a:latin typeface="Verdana"/>
                <a:cs typeface="Verdana"/>
              </a:rPr>
              <a:t>@INCI_Colombia</a:t>
            </a:r>
            <a:endParaRPr sz="1800" dirty="0">
              <a:latin typeface="Verdana"/>
              <a:cs typeface="Verdana"/>
            </a:endParaRPr>
          </a:p>
          <a:p>
            <a:pPr marR="109220" algn="ctr">
              <a:lnSpc>
                <a:spcPct val="100000"/>
              </a:lnSpc>
              <a:spcBef>
                <a:spcPts val="505"/>
              </a:spcBef>
            </a:pPr>
            <a:r>
              <a:rPr sz="1800" spc="15" dirty="0">
                <a:solidFill>
                  <a:srgbClr val="000E56"/>
                </a:solidFill>
                <a:latin typeface="Verdana"/>
                <a:cs typeface="Verdana"/>
              </a:rPr>
              <a:t>Cifras </a:t>
            </a:r>
            <a:r>
              <a:rPr sz="1800" spc="65" dirty="0">
                <a:solidFill>
                  <a:srgbClr val="000E56"/>
                </a:solidFill>
                <a:latin typeface="Verdana"/>
                <a:cs typeface="Verdana"/>
              </a:rPr>
              <a:t>de</a:t>
            </a:r>
            <a:r>
              <a:rPr sz="1800" spc="-335" dirty="0">
                <a:solidFill>
                  <a:srgbClr val="000E56"/>
                </a:solidFill>
                <a:latin typeface="Verdana"/>
                <a:cs typeface="Verdana"/>
              </a:rPr>
              <a:t> </a:t>
            </a:r>
            <a:r>
              <a:rPr sz="1800" spc="25" dirty="0">
                <a:solidFill>
                  <a:srgbClr val="000E56"/>
                </a:solidFill>
                <a:latin typeface="Verdana"/>
                <a:cs typeface="Verdana"/>
              </a:rPr>
              <a:t>red</a:t>
            </a:r>
            <a:endParaRPr sz="1800" dirty="0">
              <a:latin typeface="Verdana"/>
              <a:cs typeface="Verdana"/>
            </a:endParaRPr>
          </a:p>
          <a:p>
            <a:pPr marR="50800" algn="ctr">
              <a:lnSpc>
                <a:spcPct val="100000"/>
              </a:lnSpc>
              <a:spcBef>
                <a:spcPts val="1155"/>
              </a:spcBef>
            </a:pPr>
            <a:r>
              <a:rPr sz="1800" b="1" spc="-50" dirty="0">
                <a:solidFill>
                  <a:srgbClr val="000E56"/>
                </a:solidFill>
                <a:latin typeface="Verdana"/>
                <a:cs typeface="Verdana"/>
              </a:rPr>
              <a:t>Audiencia</a:t>
            </a:r>
            <a:endParaRPr lang="es-ES" dirty="0">
              <a:latin typeface="Verdana"/>
              <a:cs typeface="Verdana"/>
            </a:endParaRPr>
          </a:p>
          <a:p>
            <a:pPr marR="50800" algn="ctr">
              <a:lnSpc>
                <a:spcPct val="100000"/>
              </a:lnSpc>
              <a:spcBef>
                <a:spcPts val="1155"/>
              </a:spcBef>
            </a:pPr>
            <a:r>
              <a:rPr lang="es-CO" b="1" spc="-204" dirty="0">
                <a:solidFill>
                  <a:srgbClr val="28A3EF"/>
                </a:solidFill>
                <a:highlight>
                  <a:srgbClr val="FFFF00"/>
                </a:highlight>
                <a:latin typeface="Verdana"/>
                <a:cs typeface="Verdana"/>
              </a:rPr>
              <a:t>5.102 </a:t>
            </a:r>
            <a:r>
              <a:rPr b="1" spc="-195" dirty="0">
                <a:solidFill>
                  <a:srgbClr val="28A3EF"/>
                </a:solidFill>
                <a:highlight>
                  <a:srgbClr val="FFFF00"/>
                </a:highlight>
                <a:latin typeface="Verdana"/>
                <a:cs typeface="Verdana"/>
              </a:rPr>
              <a:t> </a:t>
            </a:r>
            <a:r>
              <a:rPr b="1" spc="-75" dirty="0">
                <a:solidFill>
                  <a:srgbClr val="28A3EF"/>
                </a:solidFill>
                <a:highlight>
                  <a:srgbClr val="FFFF00"/>
                </a:highlight>
                <a:latin typeface="Verdana"/>
                <a:cs typeface="Verdana"/>
              </a:rPr>
              <a:t>seguidores</a:t>
            </a:r>
            <a:endParaRPr dirty="0">
              <a:highlight>
                <a:srgbClr val="FFFF00"/>
              </a:highlight>
              <a:latin typeface="Verdana"/>
              <a:cs typeface="Verdana"/>
            </a:endParaRPr>
          </a:p>
        </p:txBody>
      </p:sp>
      <p:sp>
        <p:nvSpPr>
          <p:cNvPr id="24" name="object 6">
            <a:extLst>
              <a:ext uri="{FF2B5EF4-FFF2-40B4-BE49-F238E27FC236}">
                <a16:creationId xmlns:a16="http://schemas.microsoft.com/office/drawing/2014/main" id="{CDC49A88-6F6E-4D55-91E1-7FCB75D310D1}"/>
              </a:ext>
            </a:extLst>
          </p:cNvPr>
          <p:cNvSpPr txBox="1"/>
          <p:nvPr/>
        </p:nvSpPr>
        <p:spPr>
          <a:xfrm>
            <a:off x="5128451" y="1350422"/>
            <a:ext cx="2311400" cy="1427314"/>
          </a:xfrm>
          <a:prstGeom prst="rect">
            <a:avLst/>
          </a:prstGeom>
        </p:spPr>
        <p:txBody>
          <a:bodyPr vert="horz" wrap="square" lIns="0" tIns="87630" rIns="0" bIns="0" rtlCol="0">
            <a:spAutoFit/>
          </a:bodyPr>
          <a:lstStyle/>
          <a:p>
            <a:pPr marL="338455">
              <a:lnSpc>
                <a:spcPct val="100000"/>
              </a:lnSpc>
              <a:spcBef>
                <a:spcPts val="690"/>
              </a:spcBef>
            </a:pPr>
            <a:r>
              <a:rPr sz="1800" b="1" spc="-130" dirty="0">
                <a:solidFill>
                  <a:srgbClr val="000E56"/>
                </a:solidFill>
                <a:latin typeface="Verdana"/>
                <a:cs typeface="Verdana"/>
              </a:rPr>
              <a:t>INCI_Colombia</a:t>
            </a:r>
            <a:endParaRPr sz="1800" dirty="0">
              <a:latin typeface="Verdana"/>
              <a:cs typeface="Verdana"/>
            </a:endParaRPr>
          </a:p>
          <a:p>
            <a:pPr marL="382905">
              <a:lnSpc>
                <a:spcPct val="100000"/>
              </a:lnSpc>
              <a:spcBef>
                <a:spcPts val="595"/>
              </a:spcBef>
            </a:pPr>
            <a:r>
              <a:rPr sz="1800" spc="15" dirty="0">
                <a:solidFill>
                  <a:srgbClr val="000E56"/>
                </a:solidFill>
                <a:latin typeface="Verdana"/>
                <a:cs typeface="Verdana"/>
              </a:rPr>
              <a:t>Cifras </a:t>
            </a:r>
            <a:r>
              <a:rPr sz="1800" spc="65" dirty="0">
                <a:solidFill>
                  <a:srgbClr val="000E56"/>
                </a:solidFill>
                <a:latin typeface="Verdana"/>
                <a:cs typeface="Verdana"/>
              </a:rPr>
              <a:t>de</a:t>
            </a:r>
            <a:r>
              <a:rPr sz="1800" spc="-330" dirty="0">
                <a:solidFill>
                  <a:srgbClr val="000E56"/>
                </a:solidFill>
                <a:latin typeface="Verdana"/>
                <a:cs typeface="Verdana"/>
              </a:rPr>
              <a:t> </a:t>
            </a:r>
            <a:r>
              <a:rPr sz="1800" spc="25" dirty="0">
                <a:solidFill>
                  <a:srgbClr val="000E56"/>
                </a:solidFill>
                <a:latin typeface="Verdana"/>
                <a:cs typeface="Verdana"/>
              </a:rPr>
              <a:t>red</a:t>
            </a:r>
            <a:endParaRPr sz="1800" dirty="0">
              <a:latin typeface="Verdana"/>
              <a:cs typeface="Verdana"/>
            </a:endParaRPr>
          </a:p>
          <a:p>
            <a:pPr marL="552450">
              <a:lnSpc>
                <a:spcPct val="100000"/>
              </a:lnSpc>
              <a:spcBef>
                <a:spcPts val="1235"/>
              </a:spcBef>
            </a:pPr>
            <a:r>
              <a:rPr sz="1800" b="1" spc="-50" dirty="0">
                <a:solidFill>
                  <a:srgbClr val="000E56"/>
                </a:solidFill>
                <a:latin typeface="Verdana"/>
                <a:cs typeface="Verdana"/>
              </a:rPr>
              <a:t>Audiencia</a:t>
            </a:r>
            <a:endParaRPr sz="1800" dirty="0">
              <a:latin typeface="Verdana"/>
              <a:cs typeface="Verdana"/>
            </a:endParaRPr>
          </a:p>
          <a:p>
            <a:pPr marL="12700">
              <a:lnSpc>
                <a:spcPct val="100000"/>
              </a:lnSpc>
              <a:spcBef>
                <a:spcPts val="5"/>
              </a:spcBef>
            </a:pPr>
            <a:r>
              <a:rPr lang="es-CO" b="1" spc="-330" dirty="0">
                <a:solidFill>
                  <a:srgbClr val="466BB1"/>
                </a:solidFill>
                <a:highlight>
                  <a:srgbClr val="FFFF00"/>
                </a:highlight>
                <a:latin typeface="Verdana"/>
                <a:cs typeface="Verdana"/>
              </a:rPr>
              <a:t>13.241 </a:t>
            </a:r>
            <a:r>
              <a:rPr b="1" spc="-185" dirty="0">
                <a:solidFill>
                  <a:srgbClr val="466BB1"/>
                </a:solidFill>
                <a:highlight>
                  <a:srgbClr val="FFFF00"/>
                </a:highlight>
                <a:latin typeface="Verdana"/>
                <a:cs typeface="Verdana"/>
              </a:rPr>
              <a:t> </a:t>
            </a:r>
            <a:r>
              <a:rPr b="1" spc="-75" dirty="0">
                <a:solidFill>
                  <a:srgbClr val="466BB1"/>
                </a:solidFill>
                <a:highlight>
                  <a:srgbClr val="FFFF00"/>
                </a:highlight>
                <a:latin typeface="Verdana"/>
                <a:cs typeface="Verdana"/>
              </a:rPr>
              <a:t>seguidores</a:t>
            </a:r>
            <a:endParaRPr dirty="0">
              <a:highlight>
                <a:srgbClr val="FFFF00"/>
              </a:highlight>
              <a:latin typeface="Verdana"/>
              <a:cs typeface="Verdana"/>
            </a:endParaRPr>
          </a:p>
        </p:txBody>
      </p:sp>
      <p:sp>
        <p:nvSpPr>
          <p:cNvPr id="25" name="object 7">
            <a:extLst>
              <a:ext uri="{FF2B5EF4-FFF2-40B4-BE49-F238E27FC236}">
                <a16:creationId xmlns:a16="http://schemas.microsoft.com/office/drawing/2014/main" id="{01E808C8-A7F8-40D0-A78A-09742FC7F5AE}"/>
              </a:ext>
            </a:extLst>
          </p:cNvPr>
          <p:cNvSpPr txBox="1"/>
          <p:nvPr/>
        </p:nvSpPr>
        <p:spPr>
          <a:xfrm>
            <a:off x="4481090" y="848785"/>
            <a:ext cx="290258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0000"/>
                </a:solidFill>
                <a:latin typeface="Verdana"/>
                <a:cs typeface="Verdana"/>
              </a:rPr>
              <a:t>Periodo:</a:t>
            </a:r>
            <a:r>
              <a:rPr sz="1400" spc="-130" dirty="0">
                <a:solidFill>
                  <a:srgbClr val="FF0000"/>
                </a:solidFill>
                <a:latin typeface="Verdana"/>
                <a:cs typeface="Verdana"/>
              </a:rPr>
              <a:t> </a:t>
            </a:r>
            <a:r>
              <a:rPr sz="1400" spc="20" dirty="0">
                <a:solidFill>
                  <a:srgbClr val="FF0000"/>
                </a:solidFill>
                <a:latin typeface="Verdana"/>
                <a:cs typeface="Verdana"/>
              </a:rPr>
              <a:t>enero</a:t>
            </a:r>
            <a:r>
              <a:rPr sz="1400" spc="-125" dirty="0">
                <a:solidFill>
                  <a:srgbClr val="FF0000"/>
                </a:solidFill>
                <a:latin typeface="Verdana"/>
                <a:cs typeface="Verdana"/>
              </a:rPr>
              <a:t> </a:t>
            </a:r>
            <a:r>
              <a:rPr sz="1400" spc="-375" dirty="0">
                <a:solidFill>
                  <a:srgbClr val="FF0000"/>
                </a:solidFill>
                <a:latin typeface="Verdana"/>
                <a:cs typeface="Verdana"/>
              </a:rPr>
              <a:t>1</a:t>
            </a:r>
            <a:r>
              <a:rPr sz="1400" spc="-360" dirty="0">
                <a:solidFill>
                  <a:srgbClr val="FF0000"/>
                </a:solidFill>
                <a:latin typeface="Verdana"/>
                <a:cs typeface="Verdana"/>
              </a:rPr>
              <a:t> </a:t>
            </a:r>
            <a:r>
              <a:rPr lang="es-CO" sz="1400" spc="-360" dirty="0">
                <a:solidFill>
                  <a:srgbClr val="FF0000"/>
                </a:solidFill>
                <a:latin typeface="Verdana"/>
                <a:cs typeface="Verdana"/>
              </a:rPr>
              <a:t>  </a:t>
            </a:r>
            <a:r>
              <a:rPr sz="1400" spc="-125" dirty="0">
                <a:solidFill>
                  <a:srgbClr val="FF0000"/>
                </a:solidFill>
                <a:latin typeface="Verdana"/>
                <a:cs typeface="Verdana"/>
              </a:rPr>
              <a:t> </a:t>
            </a:r>
            <a:r>
              <a:rPr sz="1400" spc="25" dirty="0">
                <a:solidFill>
                  <a:srgbClr val="FF0000"/>
                </a:solidFill>
                <a:latin typeface="Verdana"/>
                <a:cs typeface="Verdana"/>
              </a:rPr>
              <a:t>noviembre</a:t>
            </a:r>
            <a:r>
              <a:rPr sz="1400" spc="-125" dirty="0">
                <a:solidFill>
                  <a:srgbClr val="FF0000"/>
                </a:solidFill>
                <a:latin typeface="Verdana"/>
                <a:cs typeface="Verdana"/>
              </a:rPr>
              <a:t> </a:t>
            </a:r>
            <a:r>
              <a:rPr sz="1400" spc="-25" dirty="0">
                <a:solidFill>
                  <a:srgbClr val="FF0000"/>
                </a:solidFill>
                <a:latin typeface="Verdana"/>
                <a:cs typeface="Verdana"/>
              </a:rPr>
              <a:t>30</a:t>
            </a:r>
            <a:endParaRPr sz="1400" dirty="0">
              <a:solidFill>
                <a:srgbClr val="FF0000"/>
              </a:solidFill>
              <a:latin typeface="Verdana"/>
              <a:cs typeface="Verdana"/>
            </a:endParaRPr>
          </a:p>
        </p:txBody>
      </p:sp>
      <p:sp>
        <p:nvSpPr>
          <p:cNvPr id="26" name="object 13">
            <a:extLst>
              <a:ext uri="{FF2B5EF4-FFF2-40B4-BE49-F238E27FC236}">
                <a16:creationId xmlns:a16="http://schemas.microsoft.com/office/drawing/2014/main" id="{FD6FF0F5-C3B4-480E-AE58-0ED70B109E9B}"/>
              </a:ext>
            </a:extLst>
          </p:cNvPr>
          <p:cNvSpPr txBox="1"/>
          <p:nvPr/>
        </p:nvSpPr>
        <p:spPr>
          <a:xfrm>
            <a:off x="2914807" y="3029829"/>
            <a:ext cx="3311063" cy="1669046"/>
          </a:xfrm>
          <a:prstGeom prst="rect">
            <a:avLst/>
          </a:prstGeom>
        </p:spPr>
        <p:txBody>
          <a:bodyPr vert="horz" wrap="square" lIns="0" tIns="55244" rIns="0" bIns="0" rtlCol="0">
            <a:spAutoFit/>
          </a:bodyPr>
          <a:lstStyle/>
          <a:p>
            <a:pPr marL="748665">
              <a:lnSpc>
                <a:spcPct val="100000"/>
              </a:lnSpc>
              <a:spcBef>
                <a:spcPts val="434"/>
              </a:spcBef>
            </a:pPr>
            <a:r>
              <a:rPr sz="1800" b="1" spc="-95" dirty="0">
                <a:solidFill>
                  <a:srgbClr val="000E56"/>
                </a:solidFill>
                <a:latin typeface="Verdana"/>
                <a:cs typeface="Verdana"/>
              </a:rPr>
              <a:t>INCI</a:t>
            </a:r>
            <a:r>
              <a:rPr lang="es-CO" sz="1800" b="1" spc="-95" dirty="0">
                <a:solidFill>
                  <a:srgbClr val="000E56"/>
                </a:solidFill>
                <a:latin typeface="Verdana"/>
                <a:cs typeface="Verdana"/>
              </a:rPr>
              <a:t> </a:t>
            </a:r>
            <a:r>
              <a:rPr sz="1800" b="1" spc="-95" dirty="0">
                <a:solidFill>
                  <a:srgbClr val="000E56"/>
                </a:solidFill>
                <a:latin typeface="Verdana"/>
                <a:cs typeface="Verdana"/>
              </a:rPr>
              <a:t>de</a:t>
            </a:r>
            <a:r>
              <a:rPr lang="es-CO" sz="1800" b="1" spc="-95" dirty="0">
                <a:solidFill>
                  <a:srgbClr val="000E56"/>
                </a:solidFill>
                <a:latin typeface="Verdana"/>
                <a:cs typeface="Verdana"/>
              </a:rPr>
              <a:t> </a:t>
            </a:r>
            <a:r>
              <a:rPr sz="1800" b="1" spc="-95" dirty="0">
                <a:solidFill>
                  <a:srgbClr val="000E56"/>
                </a:solidFill>
                <a:latin typeface="Verdana"/>
                <a:cs typeface="Verdana"/>
              </a:rPr>
              <a:t>Colombia</a:t>
            </a:r>
            <a:endParaRPr sz="1800" dirty="0">
              <a:latin typeface="Verdana"/>
              <a:cs typeface="Verdana"/>
            </a:endParaRPr>
          </a:p>
          <a:p>
            <a:pPr marL="781685">
              <a:lnSpc>
                <a:spcPct val="100000"/>
              </a:lnSpc>
              <a:spcBef>
                <a:spcPts val="340"/>
              </a:spcBef>
            </a:pPr>
            <a:r>
              <a:rPr sz="1800" spc="15" dirty="0">
                <a:solidFill>
                  <a:srgbClr val="000E56"/>
                </a:solidFill>
                <a:latin typeface="Verdana"/>
                <a:cs typeface="Verdana"/>
              </a:rPr>
              <a:t>Cifras </a:t>
            </a:r>
            <a:r>
              <a:rPr sz="1800" spc="65" dirty="0">
                <a:solidFill>
                  <a:srgbClr val="000E56"/>
                </a:solidFill>
                <a:latin typeface="Verdana"/>
                <a:cs typeface="Verdana"/>
              </a:rPr>
              <a:t>de</a:t>
            </a:r>
            <a:r>
              <a:rPr sz="1800" spc="-325" dirty="0">
                <a:solidFill>
                  <a:srgbClr val="000E56"/>
                </a:solidFill>
                <a:latin typeface="Verdana"/>
                <a:cs typeface="Verdana"/>
              </a:rPr>
              <a:t> </a:t>
            </a:r>
            <a:r>
              <a:rPr sz="1800" spc="25" dirty="0">
                <a:solidFill>
                  <a:srgbClr val="000E56"/>
                </a:solidFill>
                <a:latin typeface="Verdana"/>
                <a:cs typeface="Verdana"/>
              </a:rPr>
              <a:t>red</a:t>
            </a:r>
            <a:endParaRPr sz="1800" dirty="0">
              <a:latin typeface="Verdana"/>
              <a:cs typeface="Verdana"/>
            </a:endParaRPr>
          </a:p>
          <a:p>
            <a:pPr marL="917575">
              <a:lnSpc>
                <a:spcPct val="100000"/>
              </a:lnSpc>
              <a:spcBef>
                <a:spcPts val="1035"/>
              </a:spcBef>
            </a:pPr>
            <a:r>
              <a:rPr sz="1800" b="1" spc="-50" dirty="0">
                <a:solidFill>
                  <a:srgbClr val="000E56"/>
                </a:solidFill>
                <a:latin typeface="Verdana"/>
                <a:cs typeface="Verdana"/>
              </a:rPr>
              <a:t>Audiencia</a:t>
            </a:r>
            <a:endParaRPr sz="1800" dirty="0">
              <a:latin typeface="Verdana"/>
              <a:cs typeface="Verdana"/>
            </a:endParaRPr>
          </a:p>
          <a:p>
            <a:pPr marL="12700" algn="ctr">
              <a:lnSpc>
                <a:spcPct val="100000"/>
              </a:lnSpc>
              <a:spcBef>
                <a:spcPts val="10"/>
              </a:spcBef>
            </a:pPr>
            <a:r>
              <a:rPr lang="es-CO" b="1" spc="-125" dirty="0">
                <a:solidFill>
                  <a:srgbClr val="CC0000"/>
                </a:solidFill>
                <a:highlight>
                  <a:srgbClr val="FFFF00"/>
                </a:highlight>
                <a:latin typeface="Verdana"/>
                <a:cs typeface="Verdana"/>
              </a:rPr>
              <a:t>2.590 suscriptores</a:t>
            </a:r>
          </a:p>
          <a:p>
            <a:pPr marL="12700" algn="ctr">
              <a:lnSpc>
                <a:spcPct val="100000"/>
              </a:lnSpc>
              <a:spcBef>
                <a:spcPts val="10"/>
              </a:spcBef>
            </a:pPr>
            <a:r>
              <a:rPr lang="es-CO" b="1" spc="-125" dirty="0">
                <a:solidFill>
                  <a:srgbClr val="CC0000"/>
                </a:solidFill>
                <a:highlight>
                  <a:srgbClr val="FFFF00"/>
                </a:highlight>
                <a:latin typeface="Verdana"/>
                <a:cs typeface="Verdana"/>
              </a:rPr>
              <a:t>275.587 </a:t>
            </a:r>
            <a:r>
              <a:rPr b="1" spc="-80" dirty="0" err="1">
                <a:solidFill>
                  <a:srgbClr val="CC0000"/>
                </a:solidFill>
                <a:highlight>
                  <a:srgbClr val="FFFF00"/>
                </a:highlight>
                <a:latin typeface="Verdana"/>
                <a:cs typeface="Verdana"/>
              </a:rPr>
              <a:t>Visualizaciones</a:t>
            </a:r>
            <a:endParaRPr dirty="0">
              <a:highlight>
                <a:srgbClr val="FFFF00"/>
              </a:highlight>
              <a:latin typeface="Verdana"/>
              <a:cs typeface="Verdana"/>
            </a:endParaRPr>
          </a:p>
        </p:txBody>
      </p:sp>
    </p:spTree>
    <p:extLst>
      <p:ext uri="{BB962C8B-B14F-4D97-AF65-F5344CB8AC3E}">
        <p14:creationId xmlns:p14="http://schemas.microsoft.com/office/powerpoint/2010/main" val="355890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3">
            <a:extLst>
              <a:ext uri="{FF2B5EF4-FFF2-40B4-BE49-F238E27FC236}">
                <a16:creationId xmlns:a16="http://schemas.microsoft.com/office/drawing/2014/main" id="{3F3FB57C-EB93-41A6-A9C1-63498B9B80FD}"/>
              </a:ext>
            </a:extLst>
          </p:cNvPr>
          <p:cNvSpPr txBox="1"/>
          <p:nvPr/>
        </p:nvSpPr>
        <p:spPr>
          <a:xfrm>
            <a:off x="833273" y="1795896"/>
            <a:ext cx="5518150" cy="1551707"/>
          </a:xfrm>
          <a:prstGeom prst="rect">
            <a:avLst/>
          </a:prstGeom>
        </p:spPr>
        <p:txBody>
          <a:bodyPr vert="horz" wrap="square" lIns="0" tIns="12700" rIns="0" bIns="0" rtlCol="0">
            <a:spAutoFit/>
          </a:bodyPr>
          <a:lstStyle/>
          <a:p>
            <a:pPr marL="12700">
              <a:lnSpc>
                <a:spcPct val="100000"/>
              </a:lnSpc>
              <a:spcBef>
                <a:spcPts val="100"/>
              </a:spcBef>
            </a:pPr>
            <a:r>
              <a:rPr lang="es-CO" sz="5000" b="1" spc="-180" dirty="0">
                <a:solidFill>
                  <a:srgbClr val="FFFFFF"/>
                </a:solidFill>
                <a:latin typeface="Verdana"/>
                <a:cs typeface="Verdana"/>
              </a:rPr>
              <a:t>Ejecución Presupuestal</a:t>
            </a:r>
            <a:endParaRPr sz="5000" dirty="0">
              <a:latin typeface="Verdana"/>
              <a:cs typeface="Verdana"/>
            </a:endParaRPr>
          </a:p>
        </p:txBody>
      </p:sp>
    </p:spTree>
    <p:extLst>
      <p:ext uri="{BB962C8B-B14F-4D97-AF65-F5344CB8AC3E}">
        <p14:creationId xmlns:p14="http://schemas.microsoft.com/office/powerpoint/2010/main" val="283767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Presupuesto INCI</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graphicFrame>
        <p:nvGraphicFramePr>
          <p:cNvPr id="2" name="object 2">
            <a:extLst>
              <a:ext uri="{FF2B5EF4-FFF2-40B4-BE49-F238E27FC236}">
                <a16:creationId xmlns:a16="http://schemas.microsoft.com/office/drawing/2014/main" id="{8635855B-4E45-4658-AA44-2D788E5DED04}"/>
              </a:ext>
            </a:extLst>
          </p:cNvPr>
          <p:cNvGraphicFramePr>
            <a:graphicFrameLocks noGrp="1"/>
          </p:cNvGraphicFramePr>
          <p:nvPr>
            <p:extLst>
              <p:ext uri="{D42A27DB-BD31-4B8C-83A1-F6EECF244321}">
                <p14:modId xmlns:p14="http://schemas.microsoft.com/office/powerpoint/2010/main" val="4074959875"/>
              </p:ext>
            </p:extLst>
          </p:nvPr>
        </p:nvGraphicFramePr>
        <p:xfrm>
          <a:off x="801510" y="693338"/>
          <a:ext cx="7711844" cy="4216859"/>
        </p:xfrm>
        <a:graphic>
          <a:graphicData uri="http://schemas.openxmlformats.org/drawingml/2006/table">
            <a:tbl>
              <a:tblPr firstRow="1" bandRow="1">
                <a:tableStyleId>{2D5ABB26-0587-4C30-8999-92F81FD0307C}</a:tableStyleId>
              </a:tblPr>
              <a:tblGrid>
                <a:gridCol w="3359388">
                  <a:extLst>
                    <a:ext uri="{9D8B030D-6E8A-4147-A177-3AD203B41FA5}">
                      <a16:colId xmlns:a16="http://schemas.microsoft.com/office/drawing/2014/main" val="20000"/>
                    </a:ext>
                  </a:extLst>
                </a:gridCol>
                <a:gridCol w="1659471">
                  <a:extLst>
                    <a:ext uri="{9D8B030D-6E8A-4147-A177-3AD203B41FA5}">
                      <a16:colId xmlns:a16="http://schemas.microsoft.com/office/drawing/2014/main" val="20001"/>
                    </a:ext>
                  </a:extLst>
                </a:gridCol>
                <a:gridCol w="1592769">
                  <a:extLst>
                    <a:ext uri="{9D8B030D-6E8A-4147-A177-3AD203B41FA5}">
                      <a16:colId xmlns:a16="http://schemas.microsoft.com/office/drawing/2014/main" val="20002"/>
                    </a:ext>
                  </a:extLst>
                </a:gridCol>
                <a:gridCol w="1100216">
                  <a:extLst>
                    <a:ext uri="{9D8B030D-6E8A-4147-A177-3AD203B41FA5}">
                      <a16:colId xmlns:a16="http://schemas.microsoft.com/office/drawing/2014/main" val="20003"/>
                    </a:ext>
                  </a:extLst>
                </a:gridCol>
              </a:tblGrid>
              <a:tr h="308585">
                <a:tc>
                  <a:txBody>
                    <a:bodyPr/>
                    <a:lstStyle/>
                    <a:p>
                      <a:pPr algn="ctr">
                        <a:lnSpc>
                          <a:spcPct val="100000"/>
                        </a:lnSpc>
                        <a:spcBef>
                          <a:spcPts val="635"/>
                        </a:spcBef>
                      </a:pPr>
                      <a:r>
                        <a:rPr sz="1100" b="1" spc="-45" dirty="0">
                          <a:solidFill>
                            <a:srgbClr val="FFFFFF"/>
                          </a:solidFill>
                          <a:latin typeface="Verdana"/>
                          <a:cs typeface="Verdana"/>
                        </a:rPr>
                        <a:t>GASTOS</a:t>
                      </a:r>
                      <a:endParaRPr sz="1100" dirty="0">
                        <a:latin typeface="Verdana"/>
                        <a:cs typeface="Verdana"/>
                      </a:endParaRPr>
                    </a:p>
                  </a:txBody>
                  <a:tcPr marL="0" marR="0" marT="997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009C87"/>
                    </a:solidFill>
                  </a:tcPr>
                </a:tc>
                <a:tc>
                  <a:txBody>
                    <a:bodyPr/>
                    <a:lstStyle/>
                    <a:p>
                      <a:pPr algn="ctr">
                        <a:lnSpc>
                          <a:spcPct val="100000"/>
                        </a:lnSpc>
                        <a:spcBef>
                          <a:spcPts val="635"/>
                        </a:spcBef>
                      </a:pPr>
                      <a:r>
                        <a:rPr sz="1100" b="1" spc="-45" dirty="0">
                          <a:solidFill>
                            <a:srgbClr val="FFFFFF"/>
                          </a:solidFill>
                          <a:latin typeface="Verdana"/>
                          <a:cs typeface="Verdana"/>
                        </a:rPr>
                        <a:t>ASIGNADO</a:t>
                      </a:r>
                      <a:endParaRPr sz="1100">
                        <a:latin typeface="Verdana"/>
                        <a:cs typeface="Verdana"/>
                      </a:endParaRPr>
                    </a:p>
                  </a:txBody>
                  <a:tcPr marL="0" marR="0" marT="997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009C87"/>
                    </a:solidFill>
                  </a:tcPr>
                </a:tc>
                <a:tc>
                  <a:txBody>
                    <a:bodyPr/>
                    <a:lstStyle/>
                    <a:p>
                      <a:pPr algn="ctr">
                        <a:lnSpc>
                          <a:spcPct val="100000"/>
                        </a:lnSpc>
                        <a:spcBef>
                          <a:spcPts val="635"/>
                        </a:spcBef>
                      </a:pPr>
                      <a:r>
                        <a:rPr sz="1100" b="1" spc="-30" dirty="0">
                          <a:solidFill>
                            <a:srgbClr val="FFFFFF"/>
                          </a:solidFill>
                          <a:latin typeface="Verdana"/>
                          <a:cs typeface="Verdana"/>
                        </a:rPr>
                        <a:t>COMPROMETIDO</a:t>
                      </a:r>
                      <a:endParaRPr sz="1100">
                        <a:latin typeface="Verdana"/>
                        <a:cs typeface="Verdana"/>
                      </a:endParaRPr>
                    </a:p>
                  </a:txBody>
                  <a:tcPr marL="0" marR="0" marT="997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009C87"/>
                    </a:solidFill>
                  </a:tcPr>
                </a:tc>
                <a:tc>
                  <a:txBody>
                    <a:bodyPr/>
                    <a:lstStyle/>
                    <a:p>
                      <a:pPr algn="ctr">
                        <a:lnSpc>
                          <a:spcPct val="100000"/>
                        </a:lnSpc>
                        <a:spcBef>
                          <a:spcPts val="635"/>
                        </a:spcBef>
                      </a:pPr>
                      <a:r>
                        <a:rPr sz="1100" b="1" spc="-25" dirty="0">
                          <a:solidFill>
                            <a:srgbClr val="FFFFFF"/>
                          </a:solidFill>
                          <a:latin typeface="Verdana"/>
                          <a:cs typeface="Verdana"/>
                        </a:rPr>
                        <a:t>PORCENTAJE</a:t>
                      </a:r>
                      <a:endParaRPr sz="1100">
                        <a:latin typeface="Verdana"/>
                        <a:cs typeface="Verdana"/>
                      </a:endParaRPr>
                    </a:p>
                  </a:txBody>
                  <a:tcPr marL="0" marR="0" marT="99715"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solidFill>
                      <a:srgbClr val="009C87"/>
                    </a:solidFill>
                  </a:tcPr>
                </a:tc>
                <a:extLst>
                  <a:ext uri="{0D108BD9-81ED-4DB2-BD59-A6C34878D82A}">
                    <a16:rowId xmlns:a16="http://schemas.microsoft.com/office/drawing/2014/main" val="10000"/>
                  </a:ext>
                </a:extLst>
              </a:tr>
              <a:tr h="365724">
                <a:tc>
                  <a:txBody>
                    <a:bodyPr/>
                    <a:lstStyle/>
                    <a:p>
                      <a:pPr marL="85090">
                        <a:lnSpc>
                          <a:spcPct val="100000"/>
                        </a:lnSpc>
                        <a:spcBef>
                          <a:spcPts val="640"/>
                        </a:spcBef>
                      </a:pPr>
                      <a:r>
                        <a:rPr sz="1050" b="1" spc="-45" dirty="0">
                          <a:latin typeface="Verdana"/>
                          <a:cs typeface="Verdana"/>
                        </a:rPr>
                        <a:t>GASTOS </a:t>
                      </a:r>
                      <a:r>
                        <a:rPr sz="1050" b="1" spc="-10" dirty="0">
                          <a:latin typeface="Verdana"/>
                          <a:cs typeface="Verdana"/>
                        </a:rPr>
                        <a:t>DE</a:t>
                      </a:r>
                      <a:r>
                        <a:rPr sz="1050" b="1" spc="-70" dirty="0">
                          <a:latin typeface="Verdana"/>
                          <a:cs typeface="Verdana"/>
                        </a:rPr>
                        <a:t> </a:t>
                      </a:r>
                      <a:r>
                        <a:rPr sz="1050" b="1" spc="-30" dirty="0">
                          <a:latin typeface="Verdana"/>
                          <a:cs typeface="Verdana"/>
                        </a:rPr>
                        <a:t>PERSONAL</a:t>
                      </a:r>
                      <a:endParaRPr sz="1050" dirty="0">
                        <a:latin typeface="Verdana"/>
                        <a:cs typeface="Verdana"/>
                      </a:endParaRPr>
                    </a:p>
                  </a:txBody>
                  <a:tcPr marL="0" marR="0" marT="10049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$4,679,898,785</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cap="flat" cmpd="sng" algn="ctr">
                      <a:solidFill>
                        <a:srgbClr val="666666"/>
                      </a:solidFill>
                      <a:prstDash val="solid"/>
                      <a:round/>
                      <a:headEnd type="none" w="med" len="med"/>
                      <a:tailEnd type="none" w="med" len="med"/>
                    </a:lnB>
                  </a:tcPr>
                </a:tc>
                <a:tc>
                  <a:txBody>
                    <a:bodyPr/>
                    <a:lstStyle/>
                    <a:p>
                      <a:pPr algn="ctr">
                        <a:lnSpc>
                          <a:spcPct val="100000"/>
                        </a:lnSpc>
                        <a:spcBef>
                          <a:spcPts val="795"/>
                        </a:spcBef>
                      </a:pPr>
                      <a:r>
                        <a:rPr lang="es-CO" sz="1050" dirty="0">
                          <a:latin typeface="Verdana"/>
                          <a:cs typeface="Verdana"/>
                        </a:rPr>
                        <a:t>$3,571,990,415</a:t>
                      </a:r>
                      <a:endParaRPr sz="1050" dirty="0">
                        <a:latin typeface="Verdana"/>
                        <a:cs typeface="Verdana"/>
                      </a:endParaRPr>
                    </a:p>
                  </a:txBody>
                  <a:tcPr marL="0" marR="0" marT="124839" marB="0">
                    <a:lnL w="9525">
                      <a:solidFill>
                        <a:srgbClr val="666666"/>
                      </a:solidFill>
                      <a:prstDash val="solid"/>
                    </a:lnL>
                    <a:lnR w="9525">
                      <a:solidFill>
                        <a:srgbClr val="666666"/>
                      </a:solidFill>
                      <a:prstDash val="solid"/>
                    </a:lnR>
                    <a:lnT w="9525">
                      <a:solidFill>
                        <a:srgbClr val="666666"/>
                      </a:solidFill>
                      <a:prstDash val="solid"/>
                    </a:lnT>
                    <a:lnB w="9525" cap="flat" cmpd="sng" algn="ctr">
                      <a:solidFill>
                        <a:srgbClr val="666666"/>
                      </a:solidFill>
                      <a:prstDash val="solid"/>
                      <a:round/>
                      <a:headEnd type="none" w="med" len="med"/>
                      <a:tailEnd type="none" w="med" len="med"/>
                    </a:lnB>
                  </a:tcPr>
                </a:tc>
                <a:tc>
                  <a:txBody>
                    <a:bodyPr/>
                    <a:lstStyle/>
                    <a:p>
                      <a:pPr algn="ctr">
                        <a:lnSpc>
                          <a:spcPct val="100000"/>
                        </a:lnSpc>
                        <a:spcBef>
                          <a:spcPts val="680"/>
                        </a:spcBef>
                      </a:pPr>
                      <a:r>
                        <a:rPr lang="es-CO" sz="1050" dirty="0">
                          <a:latin typeface="Verdana"/>
                          <a:cs typeface="Verdana"/>
                        </a:rPr>
                        <a:t>76%</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001"/>
                  </a:ext>
                </a:extLst>
              </a:tr>
              <a:tr h="339349">
                <a:tc>
                  <a:txBody>
                    <a:bodyPr/>
                    <a:lstStyle/>
                    <a:p>
                      <a:pPr marL="85090" marR="899794">
                        <a:lnSpc>
                          <a:spcPts val="1050"/>
                        </a:lnSpc>
                        <a:spcBef>
                          <a:spcPts val="700"/>
                        </a:spcBef>
                      </a:pPr>
                      <a:r>
                        <a:rPr sz="1050" b="1" spc="-70" dirty="0">
                          <a:latin typeface="Verdana"/>
                          <a:cs typeface="Verdana"/>
                        </a:rPr>
                        <a:t>ADQUISICIÓN </a:t>
                      </a:r>
                      <a:r>
                        <a:rPr sz="1050" b="1" spc="-10" dirty="0">
                          <a:latin typeface="Verdana"/>
                          <a:cs typeface="Verdana"/>
                        </a:rPr>
                        <a:t>DE </a:t>
                      </a:r>
                      <a:r>
                        <a:rPr sz="1050" b="1" spc="-55" dirty="0">
                          <a:latin typeface="Verdana"/>
                          <a:cs typeface="Verdana"/>
                        </a:rPr>
                        <a:t>BIENES Y </a:t>
                      </a:r>
                      <a:r>
                        <a:rPr lang="es-CO" sz="1050" b="1" spc="-55" dirty="0">
                          <a:latin typeface="Verdana"/>
                          <a:cs typeface="Verdana"/>
                        </a:rPr>
                        <a:t>S</a:t>
                      </a:r>
                      <a:r>
                        <a:rPr sz="1050" b="1" spc="-70" dirty="0">
                          <a:latin typeface="Verdana"/>
                          <a:cs typeface="Verdana"/>
                        </a:rPr>
                        <a:t>ERVICIOS </a:t>
                      </a:r>
                      <a:endParaRPr sz="1050" dirty="0">
                        <a:latin typeface="Verdana"/>
                        <a:cs typeface="Verdana"/>
                      </a:endParaRPr>
                    </a:p>
                  </a:txBody>
                  <a:tcPr marL="0" marR="0" marT="109921" marB="0">
                    <a:lnL w="9525">
                      <a:solidFill>
                        <a:srgbClr val="666666"/>
                      </a:solidFill>
                      <a:prstDash val="solid"/>
                    </a:lnL>
                    <a:lnR w="9525" cap="flat" cmpd="sng" algn="ctr">
                      <a:solidFill>
                        <a:srgbClr val="666666"/>
                      </a:solidFill>
                      <a:prstDash val="solid"/>
                      <a:round/>
                      <a:headEnd type="none" w="med" len="med"/>
                      <a:tailEnd type="none" w="med" len="me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$803,167,374</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cap="flat" cmpd="sng" algn="ctr">
                      <a:solidFill>
                        <a:srgbClr val="666666"/>
                      </a:solidFill>
                      <a:prstDash val="solid"/>
                      <a:round/>
                      <a:headEnd type="none" w="med" len="med"/>
                      <a:tailEnd type="none" w="med" len="med"/>
                    </a:lnB>
                  </a:tcPr>
                </a:tc>
                <a:tc>
                  <a:txBody>
                    <a:bodyPr/>
                    <a:lstStyle/>
                    <a:p>
                      <a:pPr algn="ctr">
                        <a:lnSpc>
                          <a:spcPct val="100000"/>
                        </a:lnSpc>
                        <a:spcBef>
                          <a:spcPts val="795"/>
                        </a:spcBef>
                      </a:pPr>
                      <a:r>
                        <a:rPr lang="es-CO" sz="1050" dirty="0">
                          <a:latin typeface="Verdana"/>
                          <a:cs typeface="Verdana"/>
                        </a:rPr>
                        <a:t>$441,792,624</a:t>
                      </a:r>
                      <a:endParaRPr sz="1050" dirty="0">
                        <a:latin typeface="Verdana"/>
                        <a:cs typeface="Verdana"/>
                      </a:endParaRPr>
                    </a:p>
                  </a:txBody>
                  <a:tcPr marL="0" marR="0" marT="124839" marB="0">
                    <a:lnL w="9525">
                      <a:solidFill>
                        <a:srgbClr val="666666"/>
                      </a:solidFill>
                      <a:prstDash val="solid"/>
                    </a:lnL>
                    <a:lnR w="9525">
                      <a:solidFill>
                        <a:srgbClr val="666666"/>
                      </a:solidFill>
                      <a:prstDash val="solid"/>
                    </a:lnR>
                    <a:lnT w="9525">
                      <a:solidFill>
                        <a:srgbClr val="666666"/>
                      </a:solidFill>
                      <a:prstDash val="solid"/>
                    </a:lnT>
                    <a:lnB w="9525" cap="flat" cmpd="sng" algn="ctr">
                      <a:solidFill>
                        <a:srgbClr val="666666"/>
                      </a:solidFill>
                      <a:prstDash val="solid"/>
                      <a:round/>
                      <a:headEnd type="none" w="med" len="med"/>
                      <a:tailEnd type="none" w="med" len="med"/>
                    </a:lnB>
                  </a:tcPr>
                </a:tc>
                <a:tc>
                  <a:txBody>
                    <a:bodyPr/>
                    <a:lstStyle/>
                    <a:p>
                      <a:pPr algn="ctr">
                        <a:lnSpc>
                          <a:spcPct val="100000"/>
                        </a:lnSpc>
                        <a:spcBef>
                          <a:spcPts val="680"/>
                        </a:spcBef>
                      </a:pPr>
                      <a:r>
                        <a:rPr lang="es-CO" sz="1050" dirty="0">
                          <a:latin typeface="Verdana"/>
                          <a:cs typeface="Verdana"/>
                        </a:rPr>
                        <a:t>56%</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002"/>
                  </a:ext>
                </a:extLst>
              </a:tr>
              <a:tr h="271401">
                <a:tc>
                  <a:txBody>
                    <a:bodyPr/>
                    <a:lstStyle/>
                    <a:p>
                      <a:pPr marL="85090" marR="899794" indent="0" algn="l" defTabSz="914400" rtl="0" eaLnBrk="1" fontAlgn="auto" latinLnBrk="0" hangingPunct="1">
                        <a:lnSpc>
                          <a:spcPts val="1050"/>
                        </a:lnSpc>
                        <a:spcBef>
                          <a:spcPts val="700"/>
                        </a:spcBef>
                        <a:spcAft>
                          <a:spcPts val="0"/>
                        </a:spcAft>
                        <a:buClrTx/>
                        <a:buSzTx/>
                        <a:buFontTx/>
                        <a:buNone/>
                        <a:tabLst/>
                        <a:defRPr/>
                      </a:pPr>
                      <a:r>
                        <a:rPr lang="es-CO" sz="1050" b="1" spc="-45" dirty="0">
                          <a:latin typeface="Verdana"/>
                          <a:cs typeface="Verdana"/>
                        </a:rPr>
                        <a:t>TRANSFERENCIAS</a:t>
                      </a:r>
                      <a:endParaRPr lang="es-CO" sz="1050" dirty="0">
                        <a:latin typeface="Verdana"/>
                        <a:cs typeface="Verdana"/>
                      </a:endParaRPr>
                    </a:p>
                  </a:txBody>
                  <a:tcPr marL="0" marR="0" marT="109921" marB="0">
                    <a:lnL w="9525">
                      <a:solidFill>
                        <a:srgbClr val="666666"/>
                      </a:solidFill>
                      <a:prstDash val="soli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$356,620,951</a:t>
                      </a:r>
                      <a:endParaRPr sz="1050" dirty="0">
                        <a:latin typeface="Verdana"/>
                        <a:cs typeface="Verdana"/>
                      </a:endParaRPr>
                    </a:p>
                  </a:txBody>
                  <a:tcPr marL="0" marR="0" marT="106781" marB="0">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a:solidFill>
                        <a:srgbClr val="666666"/>
                      </a:solidFill>
                      <a:prstDash val="solid"/>
                    </a:lnB>
                  </a:tcPr>
                </a:tc>
                <a:tc>
                  <a:txBody>
                    <a:bodyPr/>
                    <a:lstStyle/>
                    <a:p>
                      <a:pPr algn="ctr">
                        <a:lnSpc>
                          <a:spcPct val="100000"/>
                        </a:lnSpc>
                        <a:spcBef>
                          <a:spcPts val="795"/>
                        </a:spcBef>
                      </a:pPr>
                      <a:r>
                        <a:rPr lang="es-CO" sz="1050" dirty="0">
                          <a:latin typeface="Verdana"/>
                          <a:cs typeface="Verdana"/>
                        </a:rPr>
                        <a:t>$46,678,389</a:t>
                      </a:r>
                      <a:endParaRPr sz="1050" dirty="0">
                        <a:latin typeface="Verdana"/>
                        <a:cs typeface="Verdana"/>
                      </a:endParaRPr>
                    </a:p>
                  </a:txBody>
                  <a:tcPr marL="0" marR="0" marT="124839" marB="0">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13%</a:t>
                      </a:r>
                      <a:endParaRPr sz="1050" dirty="0">
                        <a:latin typeface="Verdana"/>
                        <a:cs typeface="Verdana"/>
                      </a:endParaRPr>
                    </a:p>
                  </a:txBody>
                  <a:tcPr marL="0" marR="0" marT="106781" marB="0">
                    <a:lnL w="9525" cap="flat" cmpd="sng" algn="ctr">
                      <a:solidFill>
                        <a:srgbClr val="666666"/>
                      </a:solidFill>
                      <a:prstDash val="solid"/>
                      <a:round/>
                      <a:headEnd type="none" w="med" len="med"/>
                      <a:tailEnd type="none" w="med" len="med"/>
                    </a:lnL>
                    <a:lnR w="9525">
                      <a:solidFill>
                        <a:srgbClr val="666666"/>
                      </a:solidFill>
                      <a:prstDash val="solid"/>
                    </a:lnR>
                    <a:lnT w="9525" cap="flat" cmpd="sng" algn="ctr">
                      <a:solidFill>
                        <a:srgbClr val="666666"/>
                      </a:solidFill>
                      <a:prstDash val="solid"/>
                      <a:round/>
                      <a:headEnd type="none" w="med" len="med"/>
                      <a:tailEnd type="none" w="med" len="med"/>
                    </a:lnT>
                    <a:lnB w="9525">
                      <a:solidFill>
                        <a:srgbClr val="666666"/>
                      </a:solidFill>
                      <a:prstDash val="solid"/>
                    </a:lnB>
                  </a:tcPr>
                </a:tc>
                <a:extLst>
                  <a:ext uri="{0D108BD9-81ED-4DB2-BD59-A6C34878D82A}">
                    <a16:rowId xmlns:a16="http://schemas.microsoft.com/office/drawing/2014/main" val="10007"/>
                  </a:ext>
                </a:extLst>
              </a:tr>
              <a:tr h="336471">
                <a:tc>
                  <a:txBody>
                    <a:bodyPr/>
                    <a:lstStyle/>
                    <a:p>
                      <a:pPr marL="85090">
                        <a:lnSpc>
                          <a:spcPct val="100000"/>
                        </a:lnSpc>
                        <a:spcBef>
                          <a:spcPts val="640"/>
                        </a:spcBef>
                      </a:pPr>
                      <a:r>
                        <a:rPr sz="1050" b="1" spc="-45" dirty="0">
                          <a:latin typeface="Verdana"/>
                          <a:cs typeface="Verdana"/>
                        </a:rPr>
                        <a:t>TOTAL GASTOS </a:t>
                      </a:r>
                      <a:r>
                        <a:rPr sz="1050" b="1" spc="-10" dirty="0">
                          <a:latin typeface="Verdana"/>
                          <a:cs typeface="Verdana"/>
                        </a:rPr>
                        <a:t>DE</a:t>
                      </a:r>
                      <a:r>
                        <a:rPr sz="1050" b="1" spc="-80" dirty="0">
                          <a:latin typeface="Verdana"/>
                          <a:cs typeface="Verdana"/>
                        </a:rPr>
                        <a:t> </a:t>
                      </a:r>
                      <a:r>
                        <a:rPr sz="1050" b="1" spc="-45" dirty="0">
                          <a:latin typeface="Verdana"/>
                          <a:cs typeface="Verdana"/>
                        </a:rPr>
                        <a:t>FUNCIONAMIENTO</a:t>
                      </a:r>
                      <a:endParaRPr sz="1050">
                        <a:latin typeface="Verdana"/>
                        <a:cs typeface="Verdana"/>
                      </a:endParaRPr>
                    </a:p>
                  </a:txBody>
                  <a:tcPr marL="0" marR="0" marT="100499" marB="0">
                    <a:lnL w="9525">
                      <a:solidFill>
                        <a:srgbClr val="666666"/>
                      </a:solidFill>
                      <a:prstDash val="solid"/>
                    </a:lnL>
                    <a:lnR w="9525" cap="flat" cmpd="sng" algn="ctr">
                      <a:solidFill>
                        <a:srgbClr val="666666"/>
                      </a:solidFill>
                      <a:prstDash val="solid"/>
                      <a:round/>
                      <a:headEnd type="none" w="med" len="med"/>
                      <a:tailEnd type="none" w="med" len="me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$5,839,687,110</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cap="flat" cmpd="sng" algn="ctr">
                      <a:solidFill>
                        <a:srgbClr val="666666"/>
                      </a:solidFill>
                      <a:prstDash val="solid"/>
                      <a:round/>
                      <a:headEnd type="none" w="med" len="med"/>
                      <a:tailEnd type="none" w="med" len="med"/>
                    </a:lnT>
                    <a:lnB w="9525">
                      <a:solidFill>
                        <a:srgbClr val="666666"/>
                      </a:solidFill>
                      <a:prstDash val="solid"/>
                    </a:lnB>
                  </a:tcPr>
                </a:tc>
                <a:tc>
                  <a:txBody>
                    <a:bodyPr/>
                    <a:lstStyle/>
                    <a:p>
                      <a:pPr algn="ctr">
                        <a:lnSpc>
                          <a:spcPct val="100000"/>
                        </a:lnSpc>
                        <a:spcBef>
                          <a:spcPts val="795"/>
                        </a:spcBef>
                      </a:pPr>
                      <a:r>
                        <a:rPr lang="es-CO" sz="1050" dirty="0">
                          <a:latin typeface="Verdana"/>
                          <a:cs typeface="Verdana"/>
                        </a:rPr>
                        <a:t>$4,060,461,428</a:t>
                      </a:r>
                      <a:endParaRPr sz="1050" dirty="0">
                        <a:latin typeface="Verdana"/>
                        <a:cs typeface="Verdana"/>
                      </a:endParaRPr>
                    </a:p>
                  </a:txBody>
                  <a:tcPr marL="0" marR="0" marT="124839" marB="0">
                    <a:lnL w="9525">
                      <a:solidFill>
                        <a:srgbClr val="666666"/>
                      </a:solidFill>
                      <a:prstDash val="solid"/>
                    </a:lnL>
                    <a:lnR w="9525">
                      <a:solidFill>
                        <a:srgbClr val="666666"/>
                      </a:solidFill>
                      <a:prstDash val="solid"/>
                    </a:lnR>
                    <a:lnT w="9525" cap="flat" cmpd="sng" algn="ctr">
                      <a:solidFill>
                        <a:srgbClr val="666666"/>
                      </a:solidFill>
                      <a:prstDash val="solid"/>
                      <a:round/>
                      <a:headEnd type="none" w="med" len="med"/>
                      <a:tailEnd type="none" w="med" len="me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70%</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cap="flat" cmpd="sng" algn="ctr">
                      <a:solidFill>
                        <a:srgbClr val="666666"/>
                      </a:solidFill>
                      <a:prstDash val="solid"/>
                      <a:round/>
                      <a:headEnd type="none" w="med" len="med"/>
                      <a:tailEnd type="none" w="med" len="med"/>
                    </a:lnT>
                    <a:lnB w="9525">
                      <a:solidFill>
                        <a:srgbClr val="666666"/>
                      </a:solidFill>
                      <a:prstDash val="solid"/>
                    </a:lnB>
                  </a:tcPr>
                </a:tc>
                <a:extLst>
                  <a:ext uri="{0D108BD9-81ED-4DB2-BD59-A6C34878D82A}">
                    <a16:rowId xmlns:a16="http://schemas.microsoft.com/office/drawing/2014/main" val="10003"/>
                  </a:ext>
                </a:extLst>
              </a:tr>
              <a:tr h="582202">
                <a:tc>
                  <a:txBody>
                    <a:bodyPr/>
                    <a:lstStyle/>
                    <a:p>
                      <a:pPr marL="85090" marR="257175">
                        <a:lnSpc>
                          <a:spcPts val="1050"/>
                        </a:lnSpc>
                        <a:spcBef>
                          <a:spcPts val="695"/>
                        </a:spcBef>
                      </a:pPr>
                      <a:r>
                        <a:rPr sz="1050" b="1" spc="-35" dirty="0">
                          <a:latin typeface="Verdana"/>
                          <a:cs typeface="Verdana"/>
                        </a:rPr>
                        <a:t>MEJORAMIENTO </a:t>
                      </a:r>
                      <a:r>
                        <a:rPr sz="1050" b="1" spc="-10" dirty="0">
                          <a:latin typeface="Verdana"/>
                          <a:cs typeface="Verdana"/>
                        </a:rPr>
                        <a:t>DE </a:t>
                      </a:r>
                      <a:r>
                        <a:rPr sz="1050" b="1" spc="-35" dirty="0">
                          <a:latin typeface="Verdana"/>
                          <a:cs typeface="Verdana"/>
                        </a:rPr>
                        <a:t>LAS </a:t>
                      </a:r>
                      <a:r>
                        <a:rPr sz="1050" b="1" spc="-55" dirty="0">
                          <a:latin typeface="Verdana"/>
                          <a:cs typeface="Verdana"/>
                        </a:rPr>
                        <a:t>CONDICIONES </a:t>
                      </a:r>
                      <a:r>
                        <a:rPr sz="1050" b="1" spc="-30" dirty="0">
                          <a:latin typeface="Verdana"/>
                          <a:cs typeface="Verdana"/>
                        </a:rPr>
                        <a:t>PARA </a:t>
                      </a:r>
                      <a:r>
                        <a:rPr sz="1050" b="1" spc="-20" dirty="0">
                          <a:latin typeface="Verdana"/>
                          <a:cs typeface="Verdana"/>
                        </a:rPr>
                        <a:t>LA  </a:t>
                      </a:r>
                      <a:r>
                        <a:rPr sz="1050" b="1" spc="-50" dirty="0">
                          <a:latin typeface="Verdana"/>
                          <a:cs typeface="Verdana"/>
                        </a:rPr>
                        <a:t>GARANTÍA </a:t>
                      </a:r>
                      <a:r>
                        <a:rPr sz="1050" b="1" spc="-10" dirty="0">
                          <a:latin typeface="Verdana"/>
                          <a:cs typeface="Verdana"/>
                        </a:rPr>
                        <a:t>DE </a:t>
                      </a:r>
                      <a:r>
                        <a:rPr sz="1050" b="1" spc="-40" dirty="0">
                          <a:latin typeface="Verdana"/>
                          <a:cs typeface="Verdana"/>
                        </a:rPr>
                        <a:t>LOS </a:t>
                      </a:r>
                      <a:r>
                        <a:rPr sz="1050" b="1" spc="-25" dirty="0">
                          <a:latin typeface="Verdana"/>
                          <a:cs typeface="Verdana"/>
                        </a:rPr>
                        <a:t>DERECHOS </a:t>
                      </a:r>
                      <a:r>
                        <a:rPr sz="1050" b="1" spc="-10" dirty="0">
                          <a:latin typeface="Verdana"/>
                          <a:cs typeface="Verdana"/>
                        </a:rPr>
                        <a:t>DE </a:t>
                      </a:r>
                      <a:r>
                        <a:rPr sz="1050" b="1" spc="-35" dirty="0">
                          <a:latin typeface="Verdana"/>
                          <a:cs typeface="Verdana"/>
                        </a:rPr>
                        <a:t>LAS PERSONAS  </a:t>
                      </a:r>
                      <a:r>
                        <a:rPr sz="1050" b="1" spc="-20" dirty="0">
                          <a:latin typeface="Verdana"/>
                          <a:cs typeface="Verdana"/>
                        </a:rPr>
                        <a:t>CON </a:t>
                      </a:r>
                      <a:r>
                        <a:rPr sz="1050" b="1" spc="-50" dirty="0">
                          <a:latin typeface="Verdana"/>
                          <a:cs typeface="Verdana"/>
                        </a:rPr>
                        <a:t>DISCAPACIDAD </a:t>
                      </a:r>
                      <a:r>
                        <a:rPr sz="1050" b="1" spc="-65" dirty="0">
                          <a:latin typeface="Verdana"/>
                          <a:cs typeface="Verdana"/>
                        </a:rPr>
                        <a:t>VISUAL </a:t>
                      </a:r>
                      <a:r>
                        <a:rPr sz="1050" b="1" spc="-25" dirty="0">
                          <a:latin typeface="Verdana"/>
                          <a:cs typeface="Verdana"/>
                        </a:rPr>
                        <a:t>EN EL </a:t>
                      </a:r>
                      <a:r>
                        <a:rPr sz="1050" b="1" spc="-80" dirty="0">
                          <a:latin typeface="Verdana"/>
                          <a:cs typeface="Verdana"/>
                        </a:rPr>
                        <a:t>PAÍS</a:t>
                      </a:r>
                      <a:r>
                        <a:rPr sz="1050" b="1" spc="-110" dirty="0">
                          <a:latin typeface="Verdana"/>
                          <a:cs typeface="Verdana"/>
                        </a:rPr>
                        <a:t> </a:t>
                      </a:r>
                      <a:r>
                        <a:rPr sz="1050" b="1" spc="-45" dirty="0">
                          <a:latin typeface="Verdana"/>
                          <a:cs typeface="Verdana"/>
                        </a:rPr>
                        <a:t>NACIONAL</a:t>
                      </a:r>
                      <a:endParaRPr sz="1050" dirty="0">
                        <a:latin typeface="Verdana"/>
                        <a:cs typeface="Verdana"/>
                      </a:endParaRPr>
                    </a:p>
                  </a:txBody>
                  <a:tcPr marL="0" marR="0" marT="109137" marB="0">
                    <a:lnL w="9525">
                      <a:solidFill>
                        <a:srgbClr val="666666"/>
                      </a:solidFill>
                      <a:prstDash val="solid"/>
                    </a:lnL>
                    <a:lnR w="9525" cap="flat" cmpd="sng" algn="ctr">
                      <a:solidFill>
                        <a:srgbClr val="666666"/>
                      </a:solidFill>
                      <a:prstDash val="solid"/>
                      <a:round/>
                      <a:headEnd type="none" w="med" len="med"/>
                      <a:tailEnd type="none" w="med" len="me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endParaRPr lang="es-CO" sz="1050" dirty="0">
                        <a:latin typeface="Verdana"/>
                        <a:cs typeface="Verdana"/>
                      </a:endParaRPr>
                    </a:p>
                    <a:p>
                      <a:pPr algn="ctr">
                        <a:lnSpc>
                          <a:spcPct val="100000"/>
                        </a:lnSpc>
                        <a:spcBef>
                          <a:spcPts val="680"/>
                        </a:spcBef>
                      </a:pPr>
                      <a:r>
                        <a:rPr lang="es-CO" sz="1050" dirty="0">
                          <a:latin typeface="Verdana"/>
                          <a:cs typeface="Verdana"/>
                        </a:rPr>
                        <a:t>$2,035,764,788</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795"/>
                        </a:spcBef>
                      </a:pPr>
                      <a:endParaRPr lang="es-CO" sz="1050" dirty="0">
                        <a:latin typeface="Verdana"/>
                        <a:cs typeface="Verdana"/>
                      </a:endParaRPr>
                    </a:p>
                    <a:p>
                      <a:pPr algn="ctr">
                        <a:lnSpc>
                          <a:spcPct val="100000"/>
                        </a:lnSpc>
                        <a:spcBef>
                          <a:spcPts val="795"/>
                        </a:spcBef>
                      </a:pPr>
                      <a:r>
                        <a:rPr lang="es-CO" sz="1050" dirty="0">
                          <a:latin typeface="Verdana"/>
                          <a:cs typeface="Verdana"/>
                        </a:rPr>
                        <a:t>$1,308,580,908</a:t>
                      </a:r>
                      <a:endParaRPr sz="1050" dirty="0">
                        <a:latin typeface="Verdana"/>
                        <a:cs typeface="Verdana"/>
                      </a:endParaRPr>
                    </a:p>
                  </a:txBody>
                  <a:tcPr marL="0" marR="0" marT="12483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endParaRPr lang="es-CO" sz="1050" dirty="0">
                        <a:latin typeface="Verdana"/>
                        <a:cs typeface="Verdana"/>
                      </a:endParaRPr>
                    </a:p>
                    <a:p>
                      <a:pPr algn="ctr">
                        <a:lnSpc>
                          <a:spcPct val="100000"/>
                        </a:lnSpc>
                        <a:spcBef>
                          <a:spcPts val="680"/>
                        </a:spcBef>
                      </a:pPr>
                      <a:r>
                        <a:rPr lang="es-CO" sz="1050" dirty="0">
                          <a:latin typeface="Verdana"/>
                          <a:cs typeface="Verdana"/>
                        </a:rPr>
                        <a:t>64%</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extLst>
                  <a:ext uri="{0D108BD9-81ED-4DB2-BD59-A6C34878D82A}">
                    <a16:rowId xmlns:a16="http://schemas.microsoft.com/office/drawing/2014/main" val="10004"/>
                  </a:ext>
                </a:extLst>
              </a:tr>
              <a:tr h="703971">
                <a:tc>
                  <a:txBody>
                    <a:bodyPr/>
                    <a:lstStyle/>
                    <a:p>
                      <a:pPr marL="85090" marR="203835">
                        <a:lnSpc>
                          <a:spcPts val="1050"/>
                        </a:lnSpc>
                        <a:spcBef>
                          <a:spcPts val="695"/>
                        </a:spcBef>
                      </a:pPr>
                      <a:r>
                        <a:rPr sz="1050" b="1" spc="-50" dirty="0">
                          <a:latin typeface="Verdana"/>
                          <a:cs typeface="Verdana"/>
                        </a:rPr>
                        <a:t>FORTALECIMIENTO </a:t>
                      </a:r>
                      <a:r>
                        <a:rPr sz="1050" b="1" spc="-10" dirty="0">
                          <a:latin typeface="Verdana"/>
                          <a:cs typeface="Verdana"/>
                        </a:rPr>
                        <a:t>DE </a:t>
                      </a:r>
                      <a:r>
                        <a:rPr sz="1050" b="1" spc="-25" dirty="0">
                          <a:latin typeface="Verdana"/>
                          <a:cs typeface="Verdana"/>
                        </a:rPr>
                        <a:t>PROCESOS </a:t>
                      </a:r>
                      <a:r>
                        <a:rPr sz="1050" b="1" spc="-55" dirty="0">
                          <a:latin typeface="Verdana"/>
                          <a:cs typeface="Verdana"/>
                        </a:rPr>
                        <a:t>Y </a:t>
                      </a:r>
                      <a:r>
                        <a:rPr sz="1050" b="1" spc="-35" dirty="0">
                          <a:latin typeface="Verdana"/>
                          <a:cs typeface="Verdana"/>
                        </a:rPr>
                        <a:t>RECURSOS</a:t>
                      </a:r>
                      <a:r>
                        <a:rPr sz="1050" b="1" spc="-180" dirty="0">
                          <a:latin typeface="Verdana"/>
                          <a:cs typeface="Verdana"/>
                        </a:rPr>
                        <a:t> </a:t>
                      </a:r>
                      <a:r>
                        <a:rPr sz="1050" b="1" spc="-15" dirty="0">
                          <a:latin typeface="Verdana"/>
                          <a:cs typeface="Verdana"/>
                        </a:rPr>
                        <a:t>DEL  </a:t>
                      </a:r>
                      <a:r>
                        <a:rPr sz="1050" b="1" spc="-105" dirty="0">
                          <a:latin typeface="Verdana"/>
                          <a:cs typeface="Verdana"/>
                        </a:rPr>
                        <a:t>INCI </a:t>
                      </a:r>
                      <a:r>
                        <a:rPr sz="1050" b="1" spc="-30" dirty="0">
                          <a:latin typeface="Verdana"/>
                          <a:cs typeface="Verdana"/>
                        </a:rPr>
                        <a:t>PARA </a:t>
                      </a:r>
                      <a:r>
                        <a:rPr sz="1050" b="1" spc="-60" dirty="0">
                          <a:latin typeface="Verdana"/>
                          <a:cs typeface="Verdana"/>
                        </a:rPr>
                        <a:t>CONTRIBUIR </a:t>
                      </a:r>
                      <a:r>
                        <a:rPr sz="1050" b="1" spc="-20" dirty="0">
                          <a:latin typeface="Verdana"/>
                          <a:cs typeface="Verdana"/>
                        </a:rPr>
                        <a:t>CON </a:t>
                      </a:r>
                      <a:r>
                        <a:rPr sz="1050" b="1" spc="-25" dirty="0">
                          <a:latin typeface="Verdana"/>
                          <a:cs typeface="Verdana"/>
                        </a:rPr>
                        <a:t>EL </a:t>
                      </a:r>
                      <a:r>
                        <a:rPr sz="1050" b="1" spc="-35" dirty="0">
                          <a:latin typeface="Verdana"/>
                          <a:cs typeface="Verdana"/>
                        </a:rPr>
                        <a:t>MEJORAMIENTO</a:t>
                      </a:r>
                      <a:r>
                        <a:rPr sz="1050" b="1" spc="-105" dirty="0">
                          <a:latin typeface="Verdana"/>
                          <a:cs typeface="Verdana"/>
                        </a:rPr>
                        <a:t> </a:t>
                      </a:r>
                      <a:r>
                        <a:rPr sz="1050" b="1" spc="-10" dirty="0">
                          <a:latin typeface="Verdana"/>
                          <a:cs typeface="Verdana"/>
                        </a:rPr>
                        <a:t>DE  </a:t>
                      </a:r>
                      <a:r>
                        <a:rPr sz="1050" b="1" spc="-70" dirty="0">
                          <a:latin typeface="Verdana"/>
                          <a:cs typeface="Verdana"/>
                        </a:rPr>
                        <a:t>SERVICIOS </a:t>
                      </a:r>
                      <a:r>
                        <a:rPr sz="1050" b="1" spc="-10" dirty="0">
                          <a:latin typeface="Verdana"/>
                          <a:cs typeface="Verdana"/>
                        </a:rPr>
                        <a:t>A </a:t>
                      </a:r>
                      <a:r>
                        <a:rPr sz="1050" b="1" spc="-35" dirty="0">
                          <a:latin typeface="Verdana"/>
                          <a:cs typeface="Verdana"/>
                        </a:rPr>
                        <a:t>LAS PERSONAS </a:t>
                      </a:r>
                      <a:r>
                        <a:rPr sz="1050" b="1" spc="-20" dirty="0">
                          <a:latin typeface="Verdana"/>
                          <a:cs typeface="Verdana"/>
                        </a:rPr>
                        <a:t>CON </a:t>
                      </a:r>
                      <a:r>
                        <a:rPr sz="1050" b="1" spc="-50" dirty="0">
                          <a:latin typeface="Verdana"/>
                          <a:cs typeface="Verdana"/>
                        </a:rPr>
                        <a:t>DISCAPACIDAD  </a:t>
                      </a:r>
                      <a:r>
                        <a:rPr sz="1050" b="1" spc="-65" dirty="0">
                          <a:latin typeface="Verdana"/>
                          <a:cs typeface="Verdana"/>
                        </a:rPr>
                        <a:t>VISUAL</a:t>
                      </a:r>
                      <a:r>
                        <a:rPr sz="1050" b="1" spc="-50" dirty="0">
                          <a:latin typeface="Verdana"/>
                          <a:cs typeface="Verdana"/>
                        </a:rPr>
                        <a:t> </a:t>
                      </a:r>
                      <a:r>
                        <a:rPr sz="1050" b="1" spc="-45" dirty="0">
                          <a:latin typeface="Verdana"/>
                          <a:cs typeface="Verdana"/>
                        </a:rPr>
                        <a:t>NACIONAL</a:t>
                      </a:r>
                      <a:endParaRPr sz="1050" dirty="0">
                        <a:latin typeface="Verdana"/>
                        <a:cs typeface="Verdana"/>
                      </a:endParaRPr>
                    </a:p>
                  </a:txBody>
                  <a:tcPr marL="0" marR="0" marT="109137" marB="0">
                    <a:lnL w="9525">
                      <a:solidFill>
                        <a:srgbClr val="666666"/>
                      </a:solidFill>
                      <a:prstDash val="solid"/>
                    </a:lnL>
                    <a:lnR w="9525" cap="flat" cmpd="sng" algn="ctr">
                      <a:solidFill>
                        <a:srgbClr val="666666"/>
                      </a:solidFill>
                      <a:prstDash val="solid"/>
                      <a:round/>
                      <a:headEnd type="none" w="med" len="med"/>
                      <a:tailEnd type="none" w="med" len="me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endParaRPr lang="es-CO" sz="1050" dirty="0">
                        <a:latin typeface="Verdana"/>
                        <a:cs typeface="Verdana"/>
                      </a:endParaRPr>
                    </a:p>
                    <a:p>
                      <a:pPr algn="ctr">
                        <a:lnSpc>
                          <a:spcPct val="100000"/>
                        </a:lnSpc>
                        <a:spcBef>
                          <a:spcPts val="680"/>
                        </a:spcBef>
                      </a:pPr>
                      <a:r>
                        <a:rPr lang="es-CO" sz="1050" dirty="0">
                          <a:latin typeface="Verdana"/>
                          <a:cs typeface="Verdana"/>
                        </a:rPr>
                        <a:t>$790,873,801</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795"/>
                        </a:spcBef>
                      </a:pPr>
                      <a:endParaRPr lang="es-CO" sz="1050" dirty="0">
                        <a:latin typeface="Verdana"/>
                        <a:cs typeface="Verdana"/>
                      </a:endParaRPr>
                    </a:p>
                    <a:p>
                      <a:pPr algn="ctr">
                        <a:lnSpc>
                          <a:spcPct val="100000"/>
                        </a:lnSpc>
                        <a:spcBef>
                          <a:spcPts val="795"/>
                        </a:spcBef>
                      </a:pPr>
                      <a:r>
                        <a:rPr lang="es-CO" sz="1050" dirty="0">
                          <a:latin typeface="Verdana"/>
                          <a:cs typeface="Verdana"/>
                        </a:rPr>
                        <a:t>$675,095,099</a:t>
                      </a:r>
                      <a:endParaRPr sz="1050" dirty="0">
                        <a:latin typeface="Verdana"/>
                        <a:cs typeface="Verdana"/>
                      </a:endParaRPr>
                    </a:p>
                  </a:txBody>
                  <a:tcPr marL="0" marR="0" marT="12483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endParaRPr lang="es-CO" sz="1050" dirty="0">
                        <a:latin typeface="Verdana"/>
                        <a:cs typeface="Verdana"/>
                      </a:endParaRPr>
                    </a:p>
                    <a:p>
                      <a:pPr algn="ctr">
                        <a:lnSpc>
                          <a:spcPct val="100000"/>
                        </a:lnSpc>
                        <a:spcBef>
                          <a:spcPts val="680"/>
                        </a:spcBef>
                      </a:pPr>
                      <a:r>
                        <a:rPr lang="es-CO" sz="1050" dirty="0">
                          <a:latin typeface="Verdana"/>
                          <a:cs typeface="Verdana"/>
                        </a:rPr>
                        <a:t>85%</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extLst>
                  <a:ext uri="{0D108BD9-81ED-4DB2-BD59-A6C34878D82A}">
                    <a16:rowId xmlns:a16="http://schemas.microsoft.com/office/drawing/2014/main" val="10005"/>
                  </a:ext>
                </a:extLst>
              </a:tr>
              <a:tr h="248295">
                <a:tc>
                  <a:txBody>
                    <a:bodyPr/>
                    <a:lstStyle/>
                    <a:p>
                      <a:pPr marL="85090">
                        <a:lnSpc>
                          <a:spcPct val="100000"/>
                        </a:lnSpc>
                        <a:spcBef>
                          <a:spcPts val="635"/>
                        </a:spcBef>
                      </a:pPr>
                      <a:r>
                        <a:rPr sz="1050" b="1" spc="-45" dirty="0">
                          <a:latin typeface="Verdana"/>
                          <a:cs typeface="Verdana"/>
                        </a:rPr>
                        <a:t>TOTAL GASTOS </a:t>
                      </a:r>
                      <a:r>
                        <a:rPr sz="1050" b="1" spc="-10" dirty="0">
                          <a:latin typeface="Verdana"/>
                          <a:cs typeface="Verdana"/>
                        </a:rPr>
                        <a:t>DE</a:t>
                      </a:r>
                      <a:r>
                        <a:rPr sz="1050" b="1" spc="170" dirty="0">
                          <a:latin typeface="Verdana"/>
                          <a:cs typeface="Verdana"/>
                        </a:rPr>
                        <a:t> </a:t>
                      </a:r>
                      <a:r>
                        <a:rPr sz="1050" b="1" spc="-70" dirty="0">
                          <a:latin typeface="Verdana"/>
                          <a:cs typeface="Verdana"/>
                        </a:rPr>
                        <a:t>INVERSIÓN</a:t>
                      </a:r>
                      <a:endParaRPr sz="1050">
                        <a:latin typeface="Verdana"/>
                        <a:cs typeface="Verdana"/>
                      </a:endParaRPr>
                    </a:p>
                  </a:txBody>
                  <a:tcPr marL="0" marR="0" marT="99715" marB="0">
                    <a:lnL w="9525">
                      <a:solidFill>
                        <a:srgbClr val="666666"/>
                      </a:solidFill>
                      <a:prstDash val="solid"/>
                    </a:lnL>
                    <a:lnR w="9525" cap="flat" cmpd="sng" algn="ctr">
                      <a:solidFill>
                        <a:srgbClr val="666666"/>
                      </a:solidFill>
                      <a:prstDash val="solid"/>
                      <a:round/>
                      <a:headEnd type="none" w="med" len="med"/>
                      <a:tailEnd type="none" w="med" len="me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$2,826,638,589</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795"/>
                        </a:spcBef>
                      </a:pPr>
                      <a:r>
                        <a:rPr lang="es-CO" sz="1050" dirty="0">
                          <a:latin typeface="Verdana"/>
                          <a:cs typeface="Verdana"/>
                        </a:rPr>
                        <a:t>$1,983,676,007</a:t>
                      </a:r>
                      <a:endParaRPr sz="1050" dirty="0">
                        <a:latin typeface="Verdana"/>
                        <a:cs typeface="Verdana"/>
                      </a:endParaRPr>
                    </a:p>
                  </a:txBody>
                  <a:tcPr marL="0" marR="0" marT="12483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680"/>
                        </a:spcBef>
                      </a:pPr>
                      <a:r>
                        <a:rPr lang="es-CO" sz="1050" dirty="0">
                          <a:latin typeface="Verdana"/>
                          <a:cs typeface="Verdana"/>
                        </a:rPr>
                        <a:t>70%</a:t>
                      </a:r>
                      <a:endParaRPr sz="1050" dirty="0">
                        <a:latin typeface="Verdana"/>
                        <a:cs typeface="Verdana"/>
                      </a:endParaRPr>
                    </a:p>
                  </a:txBody>
                  <a:tcPr marL="0" marR="0" marT="106781"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extLst>
                  <a:ext uri="{0D108BD9-81ED-4DB2-BD59-A6C34878D82A}">
                    <a16:rowId xmlns:a16="http://schemas.microsoft.com/office/drawing/2014/main" val="10006"/>
                  </a:ext>
                </a:extLst>
              </a:tr>
              <a:tr h="379160">
                <a:tc>
                  <a:txBody>
                    <a:bodyPr/>
                    <a:lstStyle/>
                    <a:p>
                      <a:pPr algn="ctr">
                        <a:lnSpc>
                          <a:spcPct val="100000"/>
                        </a:lnSpc>
                        <a:spcBef>
                          <a:spcPts val="635"/>
                        </a:spcBef>
                      </a:pPr>
                      <a:r>
                        <a:rPr sz="1100" b="1" spc="-60" dirty="0">
                          <a:solidFill>
                            <a:srgbClr val="FFFFFF"/>
                          </a:solidFill>
                          <a:latin typeface="Verdana"/>
                          <a:cs typeface="Verdana"/>
                        </a:rPr>
                        <a:t>INGRESOS</a:t>
                      </a:r>
                      <a:endParaRPr sz="1100" dirty="0">
                        <a:latin typeface="Verdana"/>
                        <a:cs typeface="Verdana"/>
                      </a:endParaRPr>
                    </a:p>
                  </a:txBody>
                  <a:tcPr marL="0" marR="0" marT="99715" marB="0">
                    <a:lnL w="9525">
                      <a:solidFill>
                        <a:srgbClr val="666666"/>
                      </a:solidFill>
                      <a:prstDash val="soli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a:solidFill>
                        <a:srgbClr val="666666"/>
                      </a:solidFill>
                      <a:prstDash val="solid"/>
                    </a:lnB>
                    <a:solidFill>
                      <a:srgbClr val="009C87"/>
                    </a:solidFill>
                  </a:tcPr>
                </a:tc>
                <a:tc>
                  <a:txBody>
                    <a:bodyPr/>
                    <a:lstStyle/>
                    <a:p>
                      <a:pPr algn="ctr">
                        <a:lnSpc>
                          <a:spcPct val="100000"/>
                        </a:lnSpc>
                        <a:spcBef>
                          <a:spcPts val="635"/>
                        </a:spcBef>
                      </a:pPr>
                      <a:r>
                        <a:rPr sz="1100" b="1" spc="-20" dirty="0">
                          <a:solidFill>
                            <a:srgbClr val="FFFFFF"/>
                          </a:solidFill>
                          <a:latin typeface="Verdana"/>
                          <a:cs typeface="Verdana"/>
                        </a:rPr>
                        <a:t>AFORO</a:t>
                      </a:r>
                      <a:endParaRPr sz="1100">
                        <a:latin typeface="Verdana"/>
                        <a:cs typeface="Verdana"/>
                      </a:endParaRPr>
                    </a:p>
                  </a:txBody>
                  <a:tcPr marL="0" marR="0" marT="99715" marB="0">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a:solidFill>
                        <a:srgbClr val="666666"/>
                      </a:solidFill>
                      <a:prstDash val="solid"/>
                    </a:lnB>
                    <a:solidFill>
                      <a:srgbClr val="009C87"/>
                    </a:solidFill>
                  </a:tcPr>
                </a:tc>
                <a:tc>
                  <a:txBody>
                    <a:bodyPr/>
                    <a:lstStyle/>
                    <a:p>
                      <a:pPr algn="ctr">
                        <a:lnSpc>
                          <a:spcPct val="100000"/>
                        </a:lnSpc>
                        <a:spcBef>
                          <a:spcPts val="635"/>
                        </a:spcBef>
                      </a:pPr>
                      <a:r>
                        <a:rPr sz="1100" b="1" spc="-25" dirty="0">
                          <a:solidFill>
                            <a:srgbClr val="FFFFFF"/>
                          </a:solidFill>
                          <a:latin typeface="Verdana"/>
                          <a:cs typeface="Verdana"/>
                        </a:rPr>
                        <a:t>EJECUTADO </a:t>
                      </a:r>
                      <a:r>
                        <a:rPr sz="1100" b="1" spc="-10" dirty="0">
                          <a:solidFill>
                            <a:srgbClr val="FFFFFF"/>
                          </a:solidFill>
                          <a:latin typeface="Verdana"/>
                          <a:cs typeface="Verdana"/>
                        </a:rPr>
                        <a:t>A </a:t>
                      </a:r>
                      <a:r>
                        <a:rPr sz="1100" b="1" spc="-20" dirty="0">
                          <a:solidFill>
                            <a:srgbClr val="FFFFFF"/>
                          </a:solidFill>
                          <a:latin typeface="Verdana"/>
                          <a:cs typeface="Verdana"/>
                        </a:rPr>
                        <a:t>LA</a:t>
                      </a:r>
                      <a:r>
                        <a:rPr sz="1100" b="1" spc="-145" dirty="0">
                          <a:solidFill>
                            <a:srgbClr val="FFFFFF"/>
                          </a:solidFill>
                          <a:latin typeface="Verdana"/>
                          <a:cs typeface="Verdana"/>
                        </a:rPr>
                        <a:t> </a:t>
                      </a:r>
                      <a:r>
                        <a:rPr sz="1100" b="1" spc="-15" dirty="0">
                          <a:solidFill>
                            <a:srgbClr val="FFFFFF"/>
                          </a:solidFill>
                          <a:latin typeface="Verdana"/>
                          <a:cs typeface="Verdana"/>
                        </a:rPr>
                        <a:t>FECHA</a:t>
                      </a:r>
                      <a:endParaRPr sz="1100">
                        <a:latin typeface="Verdana"/>
                        <a:cs typeface="Verdana"/>
                      </a:endParaRPr>
                    </a:p>
                  </a:txBody>
                  <a:tcPr marL="0" marR="0" marT="99715" marB="0">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a:solidFill>
                        <a:srgbClr val="666666"/>
                      </a:solidFill>
                      <a:prstDash val="solid"/>
                    </a:lnB>
                    <a:solidFill>
                      <a:srgbClr val="009C87"/>
                    </a:solidFill>
                  </a:tcPr>
                </a:tc>
                <a:tc>
                  <a:txBody>
                    <a:bodyPr/>
                    <a:lstStyle/>
                    <a:p>
                      <a:pPr algn="ctr">
                        <a:lnSpc>
                          <a:spcPct val="100000"/>
                        </a:lnSpc>
                        <a:spcBef>
                          <a:spcPts val="635"/>
                        </a:spcBef>
                      </a:pPr>
                      <a:r>
                        <a:rPr sz="1100" b="1" spc="-25" dirty="0">
                          <a:solidFill>
                            <a:srgbClr val="FFFFFF"/>
                          </a:solidFill>
                          <a:latin typeface="Verdana"/>
                          <a:cs typeface="Verdana"/>
                        </a:rPr>
                        <a:t>PORCENTAJE</a:t>
                      </a:r>
                      <a:endParaRPr sz="1100">
                        <a:latin typeface="Verdana"/>
                        <a:cs typeface="Verdana"/>
                      </a:endParaRPr>
                    </a:p>
                  </a:txBody>
                  <a:tcPr marL="0" marR="0" marT="99715" marB="0">
                    <a:lnL w="9525" cap="flat" cmpd="sng" algn="ctr">
                      <a:solidFill>
                        <a:srgbClr val="666666"/>
                      </a:solidFill>
                      <a:prstDash val="solid"/>
                      <a:round/>
                      <a:headEnd type="none" w="med" len="med"/>
                      <a:tailEnd type="none" w="med" len="med"/>
                    </a:lnL>
                    <a:lnR w="9525">
                      <a:solidFill>
                        <a:srgbClr val="666666"/>
                      </a:solidFill>
                      <a:prstDash val="solid"/>
                    </a:lnR>
                    <a:lnT w="9525" cap="flat" cmpd="sng" algn="ctr">
                      <a:solidFill>
                        <a:srgbClr val="666666"/>
                      </a:solidFill>
                      <a:prstDash val="solid"/>
                      <a:round/>
                      <a:headEnd type="none" w="med" len="med"/>
                      <a:tailEnd type="none" w="med" len="med"/>
                    </a:lnT>
                    <a:lnB w="9525">
                      <a:solidFill>
                        <a:srgbClr val="666666"/>
                      </a:solidFill>
                      <a:prstDash val="solid"/>
                    </a:lnB>
                    <a:solidFill>
                      <a:srgbClr val="009C87"/>
                    </a:solidFill>
                  </a:tcPr>
                </a:tc>
                <a:extLst>
                  <a:ext uri="{0D108BD9-81ED-4DB2-BD59-A6C34878D82A}">
                    <a16:rowId xmlns:a16="http://schemas.microsoft.com/office/drawing/2014/main" val="10008"/>
                  </a:ext>
                </a:extLst>
              </a:tr>
              <a:tr h="336471">
                <a:tc>
                  <a:txBody>
                    <a:bodyPr/>
                    <a:lstStyle/>
                    <a:p>
                      <a:pPr marL="85090">
                        <a:lnSpc>
                          <a:spcPct val="100000"/>
                        </a:lnSpc>
                        <a:spcBef>
                          <a:spcPts val="640"/>
                        </a:spcBef>
                      </a:pPr>
                      <a:r>
                        <a:rPr sz="1100" b="1" spc="-45" dirty="0">
                          <a:latin typeface="Verdana"/>
                          <a:cs typeface="Verdana"/>
                        </a:rPr>
                        <a:t>VENTAS</a:t>
                      </a:r>
                      <a:endParaRPr sz="1100">
                        <a:latin typeface="Verdana"/>
                        <a:cs typeface="Verdana"/>
                      </a:endParaRPr>
                    </a:p>
                  </a:txBody>
                  <a:tcPr marL="0" marR="0" marT="10049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640"/>
                        </a:spcBef>
                      </a:pPr>
                      <a:r>
                        <a:rPr lang="es-CO" sz="1100" kern="1200" dirty="0">
                          <a:solidFill>
                            <a:schemeClr val="tx1"/>
                          </a:solidFill>
                          <a:latin typeface="Verdana"/>
                          <a:ea typeface="+mn-ea"/>
                          <a:cs typeface="Verdana"/>
                        </a:rPr>
                        <a:t>$820.349.337</a:t>
                      </a:r>
                      <a:endParaRPr sz="1100" kern="1200" dirty="0">
                        <a:solidFill>
                          <a:schemeClr val="tx1"/>
                        </a:solidFill>
                        <a:latin typeface="Verdana"/>
                        <a:ea typeface="+mn-ea"/>
                        <a:cs typeface="Verdana"/>
                      </a:endParaRPr>
                    </a:p>
                  </a:txBody>
                  <a:tcPr marL="0" marR="0" marT="10049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640"/>
                        </a:spcBef>
                      </a:pPr>
                      <a:r>
                        <a:rPr lang="es-CO" sz="1100" dirty="0">
                          <a:latin typeface="Verdana"/>
                          <a:cs typeface="Verdana"/>
                        </a:rPr>
                        <a:t>$267.308.323</a:t>
                      </a:r>
                      <a:endParaRPr sz="1100" dirty="0">
                        <a:latin typeface="Verdana"/>
                        <a:cs typeface="Verdana"/>
                      </a:endParaRPr>
                    </a:p>
                  </a:txBody>
                  <a:tcPr marL="0" marR="0" marT="10049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tc>
                  <a:txBody>
                    <a:bodyPr/>
                    <a:lstStyle/>
                    <a:p>
                      <a:pPr algn="ctr">
                        <a:lnSpc>
                          <a:spcPct val="100000"/>
                        </a:lnSpc>
                        <a:spcBef>
                          <a:spcPts val="640"/>
                        </a:spcBef>
                      </a:pPr>
                      <a:r>
                        <a:rPr lang="es-CO" sz="1100" dirty="0">
                          <a:latin typeface="Verdana"/>
                          <a:cs typeface="Verdana"/>
                        </a:rPr>
                        <a:t>33%</a:t>
                      </a:r>
                      <a:endParaRPr sz="1100" dirty="0">
                        <a:latin typeface="Verdana"/>
                        <a:cs typeface="Verdana"/>
                      </a:endParaRPr>
                    </a:p>
                  </a:txBody>
                  <a:tcPr marL="0" marR="0" marT="100499" marB="0">
                    <a:lnL w="9525">
                      <a:solidFill>
                        <a:srgbClr val="666666"/>
                      </a:solidFill>
                      <a:prstDash val="solid"/>
                    </a:lnL>
                    <a:lnR w="9525">
                      <a:solidFill>
                        <a:srgbClr val="666666"/>
                      </a:solidFill>
                      <a:prstDash val="solid"/>
                    </a:lnR>
                    <a:lnT w="9525">
                      <a:solidFill>
                        <a:srgbClr val="666666"/>
                      </a:solidFill>
                      <a:prstDash val="solid"/>
                    </a:lnT>
                    <a:lnB w="9525">
                      <a:solidFill>
                        <a:srgbClr val="666666"/>
                      </a:solidFill>
                      <a:prstDash val="soli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5744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sp>
        <p:nvSpPr>
          <p:cNvPr id="2" name="CuadroTexto 1"/>
          <p:cNvSpPr txBox="1"/>
          <p:nvPr/>
        </p:nvSpPr>
        <p:spPr>
          <a:xfrm>
            <a:off x="668844" y="1938240"/>
            <a:ext cx="4952452" cy="1851789"/>
          </a:xfrm>
          <a:prstGeom prst="rect">
            <a:avLst/>
          </a:prstGeom>
          <a:noFill/>
        </p:spPr>
        <p:txBody>
          <a:bodyPr wrap="square" rtlCol="0">
            <a:spAutoFit/>
          </a:bodyPr>
          <a:lstStyle/>
          <a:p>
            <a:pPr>
              <a:lnSpc>
                <a:spcPct val="80000"/>
              </a:lnSpc>
            </a:pPr>
            <a:r>
              <a:rPr lang="pt-BR" sz="7000" b="1" dirty="0">
                <a:solidFill>
                  <a:schemeClr val="bg1"/>
                </a:solidFill>
              </a:rPr>
              <a:t>RENDICIÓN  DE CUENTAS</a:t>
            </a:r>
            <a:endParaRPr lang="es-ES" sz="7000" b="1" dirty="0">
              <a:solidFill>
                <a:schemeClr val="bg1"/>
              </a:solidFill>
            </a:endParaRPr>
          </a:p>
        </p:txBody>
      </p:sp>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7" name="object 3">
            <a:extLst>
              <a:ext uri="{FF2B5EF4-FFF2-40B4-BE49-F238E27FC236}">
                <a16:creationId xmlns:a16="http://schemas.microsoft.com/office/drawing/2014/main" id="{7B705A18-8EEB-4FB2-A264-E2AF14259EA1}"/>
              </a:ext>
            </a:extLst>
          </p:cNvPr>
          <p:cNvSpPr txBox="1"/>
          <p:nvPr/>
        </p:nvSpPr>
        <p:spPr>
          <a:xfrm>
            <a:off x="775097" y="3667591"/>
            <a:ext cx="2940685" cy="330200"/>
          </a:xfrm>
          <a:prstGeom prst="rect">
            <a:avLst/>
          </a:prstGeom>
        </p:spPr>
        <p:txBody>
          <a:bodyPr vert="horz" wrap="square" lIns="0" tIns="12700" rIns="0" bIns="0" rtlCol="0">
            <a:spAutoFit/>
          </a:bodyPr>
          <a:lstStyle/>
          <a:p>
            <a:pPr marL="12700">
              <a:lnSpc>
                <a:spcPct val="100000"/>
              </a:lnSpc>
              <a:spcBef>
                <a:spcPts val="100"/>
              </a:spcBef>
            </a:pPr>
            <a:r>
              <a:rPr sz="2000" b="1" spc="-185" dirty="0">
                <a:solidFill>
                  <a:srgbClr val="FFD652"/>
                </a:solidFill>
                <a:latin typeface="Verdana"/>
                <a:cs typeface="Verdana"/>
              </a:rPr>
              <a:t>INSTITUTO</a:t>
            </a:r>
            <a:r>
              <a:rPr sz="2000" b="1" spc="-165" dirty="0">
                <a:solidFill>
                  <a:srgbClr val="FFD652"/>
                </a:solidFill>
                <a:latin typeface="Verdana"/>
                <a:cs typeface="Verdana"/>
              </a:rPr>
              <a:t> </a:t>
            </a:r>
            <a:r>
              <a:rPr sz="2000" b="1" spc="-90" dirty="0">
                <a:solidFill>
                  <a:srgbClr val="FFD652"/>
                </a:solidFill>
                <a:latin typeface="Verdana"/>
                <a:cs typeface="Verdana"/>
              </a:rPr>
              <a:t>NACIONAL</a:t>
            </a:r>
            <a:endParaRPr sz="2000" dirty="0">
              <a:latin typeface="Verdana"/>
              <a:cs typeface="Verdana"/>
            </a:endParaRPr>
          </a:p>
        </p:txBody>
      </p:sp>
      <p:sp>
        <p:nvSpPr>
          <p:cNvPr id="9" name="object 4">
            <a:extLst>
              <a:ext uri="{FF2B5EF4-FFF2-40B4-BE49-F238E27FC236}">
                <a16:creationId xmlns:a16="http://schemas.microsoft.com/office/drawing/2014/main" id="{9CDF5FF9-BC3E-42BE-8208-1F5BDA43DDAB}"/>
              </a:ext>
            </a:extLst>
          </p:cNvPr>
          <p:cNvSpPr txBox="1"/>
          <p:nvPr/>
        </p:nvSpPr>
        <p:spPr>
          <a:xfrm>
            <a:off x="775097" y="3959211"/>
            <a:ext cx="1859914" cy="330200"/>
          </a:xfrm>
          <a:prstGeom prst="rect">
            <a:avLst/>
          </a:prstGeom>
        </p:spPr>
        <p:txBody>
          <a:bodyPr vert="horz" wrap="square" lIns="0" tIns="12700" rIns="0" bIns="0" rtlCol="0">
            <a:spAutoFit/>
          </a:bodyPr>
          <a:lstStyle/>
          <a:p>
            <a:pPr marL="12700">
              <a:lnSpc>
                <a:spcPct val="100000"/>
              </a:lnSpc>
              <a:spcBef>
                <a:spcPts val="100"/>
              </a:spcBef>
            </a:pPr>
            <a:r>
              <a:rPr sz="2000" b="1" spc="-60" dirty="0">
                <a:solidFill>
                  <a:srgbClr val="FFD652"/>
                </a:solidFill>
                <a:latin typeface="Verdana"/>
                <a:cs typeface="Verdana"/>
              </a:rPr>
              <a:t>PARA</a:t>
            </a:r>
            <a:r>
              <a:rPr sz="2000" b="1" spc="-190" dirty="0">
                <a:solidFill>
                  <a:srgbClr val="FFD652"/>
                </a:solidFill>
                <a:latin typeface="Verdana"/>
                <a:cs typeface="Verdana"/>
              </a:rPr>
              <a:t> </a:t>
            </a:r>
            <a:r>
              <a:rPr sz="2000" b="1" spc="-114" dirty="0">
                <a:solidFill>
                  <a:srgbClr val="FFD652"/>
                </a:solidFill>
                <a:latin typeface="Verdana"/>
                <a:cs typeface="Verdana"/>
              </a:rPr>
              <a:t>CIEGOS</a:t>
            </a:r>
            <a:endParaRPr sz="2000" dirty="0">
              <a:latin typeface="Verdana"/>
              <a:cs typeface="Verdana"/>
            </a:endParaRPr>
          </a:p>
        </p:txBody>
      </p:sp>
      <p:sp>
        <p:nvSpPr>
          <p:cNvPr id="11" name="object 5">
            <a:extLst>
              <a:ext uri="{FF2B5EF4-FFF2-40B4-BE49-F238E27FC236}">
                <a16:creationId xmlns:a16="http://schemas.microsoft.com/office/drawing/2014/main" id="{F0EF5E14-DAA8-4E7D-9304-9EE8562DE852}"/>
              </a:ext>
            </a:extLst>
          </p:cNvPr>
          <p:cNvSpPr txBox="1"/>
          <p:nvPr/>
        </p:nvSpPr>
        <p:spPr>
          <a:xfrm>
            <a:off x="3968819" y="3721080"/>
            <a:ext cx="1206361" cy="551433"/>
          </a:xfrm>
          <a:prstGeom prst="rect">
            <a:avLst/>
          </a:prstGeom>
        </p:spPr>
        <p:txBody>
          <a:bodyPr vert="horz" wrap="square" lIns="0" tIns="12700" rIns="0" bIns="0" rtlCol="0">
            <a:spAutoFit/>
          </a:bodyPr>
          <a:lstStyle/>
          <a:p>
            <a:pPr marL="12700">
              <a:lnSpc>
                <a:spcPct val="100000"/>
              </a:lnSpc>
              <a:spcBef>
                <a:spcPts val="100"/>
              </a:spcBef>
            </a:pPr>
            <a:r>
              <a:rPr sz="3500" b="1" spc="-245" dirty="0">
                <a:solidFill>
                  <a:srgbClr val="FFFFFF"/>
                </a:solidFill>
                <a:latin typeface="Verdana"/>
                <a:cs typeface="Verdana"/>
              </a:rPr>
              <a:t>2</a:t>
            </a:r>
            <a:r>
              <a:rPr lang="es-CO" sz="3500" b="1" spc="-275" dirty="0">
                <a:solidFill>
                  <a:srgbClr val="FFFFFF"/>
                </a:solidFill>
                <a:latin typeface="Verdana"/>
                <a:cs typeface="Verdana"/>
              </a:rPr>
              <a:t>020</a:t>
            </a:r>
            <a:endParaRPr sz="3500" dirty="0">
              <a:latin typeface="Verdana"/>
              <a:cs typeface="Verdana"/>
            </a:endParaRPr>
          </a:p>
        </p:txBody>
      </p:sp>
      <p:sp>
        <p:nvSpPr>
          <p:cNvPr id="13" name="object 7">
            <a:extLst>
              <a:ext uri="{FF2B5EF4-FFF2-40B4-BE49-F238E27FC236}">
                <a16:creationId xmlns:a16="http://schemas.microsoft.com/office/drawing/2014/main" id="{B7CBDEF4-2F53-4FDC-B281-F1F615AB719E}"/>
              </a:ext>
            </a:extLst>
          </p:cNvPr>
          <p:cNvSpPr/>
          <p:nvPr/>
        </p:nvSpPr>
        <p:spPr>
          <a:xfrm>
            <a:off x="380308" y="4542415"/>
            <a:ext cx="2135995" cy="412249"/>
          </a:xfrm>
          <a:prstGeom prst="rect">
            <a:avLst/>
          </a:prstGeom>
          <a:blipFill>
            <a:blip r:embed="rId3" cstate="print"/>
            <a:stretch>
              <a:fillRect/>
            </a:stretch>
          </a:blipFill>
        </p:spPr>
        <p:txBody>
          <a:bodyPr wrap="square" lIns="0" tIns="0" rIns="0" bIns="0" rtlCol="0"/>
          <a:lstStyle/>
          <a:p>
            <a:endParaRPr/>
          </a:p>
        </p:txBody>
      </p:sp>
      <p:sp>
        <p:nvSpPr>
          <p:cNvPr id="15" name="object 8">
            <a:extLst>
              <a:ext uri="{FF2B5EF4-FFF2-40B4-BE49-F238E27FC236}">
                <a16:creationId xmlns:a16="http://schemas.microsoft.com/office/drawing/2014/main" id="{965FB319-24ED-4BFA-B292-5188A2855E66}"/>
              </a:ext>
            </a:extLst>
          </p:cNvPr>
          <p:cNvSpPr/>
          <p:nvPr/>
        </p:nvSpPr>
        <p:spPr>
          <a:xfrm>
            <a:off x="6065101" y="4584915"/>
            <a:ext cx="1364517" cy="369749"/>
          </a:xfrm>
          <a:prstGeom prst="rect">
            <a:avLst/>
          </a:prstGeom>
          <a:blipFill>
            <a:blip r:embed="rId4" cstate="print"/>
            <a:stretch>
              <a:fillRect/>
            </a:stretch>
          </a:blipFill>
        </p:spPr>
        <p:txBody>
          <a:bodyPr wrap="square" lIns="0" tIns="0" rIns="0" bIns="0" rtlCol="0"/>
          <a:lstStyle/>
          <a:p>
            <a:endParaRPr/>
          </a:p>
        </p:txBody>
      </p:sp>
      <p:sp>
        <p:nvSpPr>
          <p:cNvPr id="17" name="object 9">
            <a:extLst>
              <a:ext uri="{FF2B5EF4-FFF2-40B4-BE49-F238E27FC236}">
                <a16:creationId xmlns:a16="http://schemas.microsoft.com/office/drawing/2014/main" id="{6B56E4EC-F8AA-4311-9CC2-FEB61825269B}"/>
              </a:ext>
            </a:extLst>
          </p:cNvPr>
          <p:cNvSpPr/>
          <p:nvPr/>
        </p:nvSpPr>
        <p:spPr>
          <a:xfrm>
            <a:off x="7589170" y="4564865"/>
            <a:ext cx="1174522" cy="41224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5163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3">
            <a:extLst>
              <a:ext uri="{FF2B5EF4-FFF2-40B4-BE49-F238E27FC236}">
                <a16:creationId xmlns:a16="http://schemas.microsoft.com/office/drawing/2014/main" id="{3F3FB57C-EB93-41A6-A9C1-63498B9B80FD}"/>
              </a:ext>
            </a:extLst>
          </p:cNvPr>
          <p:cNvSpPr txBox="1"/>
          <p:nvPr/>
        </p:nvSpPr>
        <p:spPr>
          <a:xfrm>
            <a:off x="833273" y="1795896"/>
            <a:ext cx="5518150" cy="1551707"/>
          </a:xfrm>
          <a:prstGeom prst="rect">
            <a:avLst/>
          </a:prstGeom>
        </p:spPr>
        <p:txBody>
          <a:bodyPr vert="horz" wrap="square" lIns="0" tIns="12700" rIns="0" bIns="0" rtlCol="0">
            <a:spAutoFit/>
          </a:bodyPr>
          <a:lstStyle/>
          <a:p>
            <a:pPr marL="12700">
              <a:lnSpc>
                <a:spcPct val="100000"/>
              </a:lnSpc>
              <a:spcBef>
                <a:spcPts val="100"/>
              </a:spcBef>
            </a:pPr>
            <a:r>
              <a:rPr lang="es-CO" sz="5000" b="1" spc="-180" dirty="0">
                <a:solidFill>
                  <a:srgbClr val="FFFFFF"/>
                </a:solidFill>
                <a:latin typeface="Verdana"/>
                <a:cs typeface="Verdana"/>
              </a:rPr>
              <a:t>Servicio al Ciudadano</a:t>
            </a:r>
            <a:endParaRPr sz="5000" dirty="0">
              <a:latin typeface="Verdana"/>
              <a:cs typeface="Verdana"/>
            </a:endParaRPr>
          </a:p>
        </p:txBody>
      </p:sp>
    </p:spTree>
    <p:extLst>
      <p:ext uri="{BB962C8B-B14F-4D97-AF65-F5344CB8AC3E}">
        <p14:creationId xmlns:p14="http://schemas.microsoft.com/office/powerpoint/2010/main" val="249149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Atención al Ciudadano</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graphicFrame>
        <p:nvGraphicFramePr>
          <p:cNvPr id="2" name="object 9">
            <a:extLst>
              <a:ext uri="{FF2B5EF4-FFF2-40B4-BE49-F238E27FC236}">
                <a16:creationId xmlns:a16="http://schemas.microsoft.com/office/drawing/2014/main" id="{1D920630-093D-47DA-8013-61F3AC9EBFA0}"/>
              </a:ext>
            </a:extLst>
          </p:cNvPr>
          <p:cNvGraphicFramePr>
            <a:graphicFrameLocks noGrp="1"/>
          </p:cNvGraphicFramePr>
          <p:nvPr>
            <p:extLst>
              <p:ext uri="{D42A27DB-BD31-4B8C-83A1-F6EECF244321}">
                <p14:modId xmlns:p14="http://schemas.microsoft.com/office/powerpoint/2010/main" val="1913530495"/>
              </p:ext>
            </p:extLst>
          </p:nvPr>
        </p:nvGraphicFramePr>
        <p:xfrm>
          <a:off x="834280" y="1210377"/>
          <a:ext cx="3069590" cy="1366946"/>
        </p:xfrm>
        <a:graphic>
          <a:graphicData uri="http://schemas.openxmlformats.org/drawingml/2006/table">
            <a:tbl>
              <a:tblPr firstRow="1" bandRow="1">
                <a:tableStyleId>{2D5ABB26-0587-4C30-8999-92F81FD0307C}</a:tableStyleId>
              </a:tblPr>
              <a:tblGrid>
                <a:gridCol w="1534795">
                  <a:extLst>
                    <a:ext uri="{9D8B030D-6E8A-4147-A177-3AD203B41FA5}">
                      <a16:colId xmlns:a16="http://schemas.microsoft.com/office/drawing/2014/main" val="20000"/>
                    </a:ext>
                  </a:extLst>
                </a:gridCol>
                <a:gridCol w="1534795">
                  <a:extLst>
                    <a:ext uri="{9D8B030D-6E8A-4147-A177-3AD203B41FA5}">
                      <a16:colId xmlns:a16="http://schemas.microsoft.com/office/drawing/2014/main" val="20001"/>
                    </a:ext>
                  </a:extLst>
                </a:gridCol>
              </a:tblGrid>
              <a:tr h="344324">
                <a:tc gridSpan="2">
                  <a:txBody>
                    <a:bodyPr/>
                    <a:lstStyle/>
                    <a:p>
                      <a:pPr marL="735965">
                        <a:lnSpc>
                          <a:spcPct val="100000"/>
                        </a:lnSpc>
                        <a:spcBef>
                          <a:spcPts val="675"/>
                        </a:spcBef>
                      </a:pPr>
                      <a:r>
                        <a:rPr sz="1000" b="1" spc="-30" dirty="0">
                          <a:solidFill>
                            <a:srgbClr val="FFFFFF"/>
                          </a:solidFill>
                          <a:latin typeface="Verdana"/>
                          <a:cs typeface="Verdana"/>
                        </a:rPr>
                        <a:t>CANALES </a:t>
                      </a:r>
                      <a:r>
                        <a:rPr sz="1000" b="1" spc="-10" dirty="0">
                          <a:solidFill>
                            <a:srgbClr val="FFFFFF"/>
                          </a:solidFill>
                          <a:latin typeface="Verdana"/>
                          <a:cs typeface="Verdana"/>
                        </a:rPr>
                        <a:t>DE</a:t>
                      </a:r>
                      <a:r>
                        <a:rPr sz="1000" b="1" spc="-95" dirty="0">
                          <a:solidFill>
                            <a:srgbClr val="FFFFFF"/>
                          </a:solidFill>
                          <a:latin typeface="Verdana"/>
                          <a:cs typeface="Verdana"/>
                        </a:rPr>
                        <a:t> </a:t>
                      </a:r>
                      <a:r>
                        <a:rPr sz="1000" b="1" spc="-55" dirty="0">
                          <a:solidFill>
                            <a:srgbClr val="FFFFFF"/>
                          </a:solidFill>
                          <a:latin typeface="Verdana"/>
                          <a:cs typeface="Verdana"/>
                        </a:rPr>
                        <a:t>ATENCIÓN</a:t>
                      </a:r>
                      <a:endParaRPr sz="1000">
                        <a:latin typeface="Verdana"/>
                        <a:cs typeface="Verdana"/>
                      </a:endParaRPr>
                    </a:p>
                  </a:txBody>
                  <a:tcPr marL="0" marR="0" marT="85725" marB="0">
                    <a:solidFill>
                      <a:srgbClr val="006970"/>
                    </a:solidFill>
                  </a:tcPr>
                </a:tc>
                <a:tc hMerge="1">
                  <a:txBody>
                    <a:bodyPr/>
                    <a:lstStyle/>
                    <a:p>
                      <a:endParaRPr/>
                    </a:p>
                  </a:txBody>
                  <a:tcPr marL="0" marR="0" marT="0" marB="0"/>
                </a:tc>
                <a:extLst>
                  <a:ext uri="{0D108BD9-81ED-4DB2-BD59-A6C34878D82A}">
                    <a16:rowId xmlns:a16="http://schemas.microsoft.com/office/drawing/2014/main" val="10000"/>
                  </a:ext>
                </a:extLst>
              </a:tr>
              <a:tr h="340874">
                <a:tc>
                  <a:txBody>
                    <a:bodyPr/>
                    <a:lstStyle/>
                    <a:p>
                      <a:pPr marL="66040">
                        <a:lnSpc>
                          <a:spcPct val="100000"/>
                        </a:lnSpc>
                        <a:spcBef>
                          <a:spcPts val="665"/>
                        </a:spcBef>
                      </a:pPr>
                      <a:r>
                        <a:rPr sz="1000" spc="20" dirty="0">
                          <a:latin typeface="Verdana"/>
                          <a:cs typeface="Verdana"/>
                        </a:rPr>
                        <a:t>Atención</a:t>
                      </a:r>
                      <a:r>
                        <a:rPr sz="1000" spc="-100" dirty="0">
                          <a:latin typeface="Verdana"/>
                          <a:cs typeface="Verdana"/>
                        </a:rPr>
                        <a:t> </a:t>
                      </a:r>
                      <a:r>
                        <a:rPr sz="1000" spc="-5" dirty="0">
                          <a:latin typeface="Verdana"/>
                          <a:cs typeface="Verdana"/>
                        </a:rPr>
                        <a:t>Telefónica</a:t>
                      </a:r>
                      <a:endParaRPr sz="1000">
                        <a:latin typeface="Verdana"/>
                        <a:cs typeface="Verdana"/>
                      </a:endParaRPr>
                    </a:p>
                  </a:txBody>
                  <a:tcPr marL="0" marR="0" marT="84455" marB="0">
                    <a:lnL w="9525">
                      <a:solidFill>
                        <a:srgbClr val="006970"/>
                      </a:solidFill>
                      <a:prstDash val="solid"/>
                    </a:lnL>
                    <a:lnR w="9525">
                      <a:solidFill>
                        <a:srgbClr val="006970"/>
                      </a:solidFill>
                      <a:prstDash val="solid"/>
                    </a:lnR>
                    <a:lnB w="9525">
                      <a:solidFill>
                        <a:srgbClr val="006970"/>
                      </a:solidFill>
                      <a:prstDash val="solid"/>
                    </a:lnB>
                    <a:solidFill>
                      <a:srgbClr val="64E6D4"/>
                    </a:solidFill>
                  </a:tcPr>
                </a:tc>
                <a:tc>
                  <a:txBody>
                    <a:bodyPr/>
                    <a:lstStyle/>
                    <a:p>
                      <a:pPr marL="643255">
                        <a:lnSpc>
                          <a:spcPct val="100000"/>
                        </a:lnSpc>
                        <a:spcBef>
                          <a:spcPts val="665"/>
                        </a:spcBef>
                      </a:pPr>
                      <a:r>
                        <a:rPr lang="es-CO" sz="1000" b="1" dirty="0">
                          <a:latin typeface="Verdana"/>
                          <a:cs typeface="Verdana"/>
                        </a:rPr>
                        <a:t>   95</a:t>
                      </a:r>
                      <a:endParaRPr sz="1000" b="1" dirty="0">
                        <a:latin typeface="Verdana"/>
                        <a:cs typeface="Verdana"/>
                      </a:endParaRPr>
                    </a:p>
                  </a:txBody>
                  <a:tcPr marL="0" marR="0" marT="84455" marB="0">
                    <a:lnL w="9525">
                      <a:solidFill>
                        <a:srgbClr val="006970"/>
                      </a:solidFill>
                      <a:prstDash val="solid"/>
                    </a:lnL>
                    <a:lnR w="9525">
                      <a:solidFill>
                        <a:srgbClr val="006970"/>
                      </a:solidFill>
                      <a:prstDash val="solid"/>
                    </a:lnR>
                    <a:lnT w="9525">
                      <a:solidFill>
                        <a:srgbClr val="006970"/>
                      </a:solidFill>
                      <a:prstDash val="solid"/>
                    </a:lnT>
                    <a:lnB w="9525">
                      <a:solidFill>
                        <a:srgbClr val="006970"/>
                      </a:solidFill>
                      <a:prstDash val="solid"/>
                    </a:lnB>
                  </a:tcPr>
                </a:tc>
                <a:extLst>
                  <a:ext uri="{0D108BD9-81ED-4DB2-BD59-A6C34878D82A}">
                    <a16:rowId xmlns:a16="http://schemas.microsoft.com/office/drawing/2014/main" val="10001"/>
                  </a:ext>
                </a:extLst>
              </a:tr>
              <a:tr h="340874">
                <a:tc>
                  <a:txBody>
                    <a:bodyPr/>
                    <a:lstStyle/>
                    <a:p>
                      <a:pPr marL="66040">
                        <a:lnSpc>
                          <a:spcPct val="100000"/>
                        </a:lnSpc>
                        <a:spcBef>
                          <a:spcPts val="665"/>
                        </a:spcBef>
                      </a:pPr>
                      <a:r>
                        <a:rPr sz="1000" spc="20" dirty="0">
                          <a:latin typeface="Verdana"/>
                          <a:cs typeface="Verdana"/>
                        </a:rPr>
                        <a:t>Atención</a:t>
                      </a:r>
                      <a:r>
                        <a:rPr sz="1000" spc="-100" dirty="0">
                          <a:latin typeface="Verdana"/>
                          <a:cs typeface="Verdana"/>
                        </a:rPr>
                        <a:t> </a:t>
                      </a:r>
                      <a:r>
                        <a:rPr sz="1000" spc="5" dirty="0">
                          <a:latin typeface="Verdana"/>
                          <a:cs typeface="Verdana"/>
                        </a:rPr>
                        <a:t>personal</a:t>
                      </a:r>
                      <a:endParaRPr sz="1000" dirty="0">
                        <a:latin typeface="Verdana"/>
                        <a:cs typeface="Verdana"/>
                      </a:endParaRPr>
                    </a:p>
                  </a:txBody>
                  <a:tcPr marL="0" marR="0" marT="84455" marB="0">
                    <a:lnL w="9525">
                      <a:solidFill>
                        <a:srgbClr val="006970"/>
                      </a:solidFill>
                      <a:prstDash val="solid"/>
                    </a:lnL>
                    <a:lnR w="9525">
                      <a:solidFill>
                        <a:srgbClr val="006970"/>
                      </a:solidFill>
                      <a:prstDash val="solid"/>
                    </a:lnR>
                    <a:lnT w="9525">
                      <a:solidFill>
                        <a:srgbClr val="006970"/>
                      </a:solidFill>
                      <a:prstDash val="solid"/>
                    </a:lnT>
                    <a:lnB w="9525" cap="flat" cmpd="sng" algn="ctr">
                      <a:solidFill>
                        <a:srgbClr val="006970"/>
                      </a:solidFill>
                      <a:prstDash val="solid"/>
                      <a:round/>
                      <a:headEnd type="none" w="med" len="med"/>
                      <a:tailEnd type="none" w="med" len="med"/>
                    </a:lnB>
                    <a:solidFill>
                      <a:srgbClr val="64E6D4"/>
                    </a:solidFill>
                  </a:tcPr>
                </a:tc>
                <a:tc>
                  <a:txBody>
                    <a:bodyPr/>
                    <a:lstStyle/>
                    <a:p>
                      <a:pPr marL="654685">
                        <a:lnSpc>
                          <a:spcPct val="100000"/>
                        </a:lnSpc>
                        <a:spcBef>
                          <a:spcPts val="665"/>
                        </a:spcBef>
                      </a:pPr>
                      <a:r>
                        <a:rPr lang="es-CO" sz="1000" b="1" dirty="0">
                          <a:latin typeface="Verdana"/>
                          <a:cs typeface="Verdana"/>
                        </a:rPr>
                        <a:t>   38</a:t>
                      </a:r>
                      <a:endParaRPr sz="1000" b="1" dirty="0">
                        <a:latin typeface="Verdana"/>
                        <a:cs typeface="Verdana"/>
                      </a:endParaRPr>
                    </a:p>
                  </a:txBody>
                  <a:tcPr marL="0" marR="0" marT="84455" marB="0">
                    <a:lnL w="9525">
                      <a:solidFill>
                        <a:srgbClr val="006970"/>
                      </a:solidFill>
                      <a:prstDash val="solid"/>
                    </a:lnL>
                    <a:lnR w="9525">
                      <a:solidFill>
                        <a:srgbClr val="006970"/>
                      </a:solidFill>
                      <a:prstDash val="solid"/>
                    </a:lnR>
                    <a:lnT w="9525">
                      <a:solidFill>
                        <a:srgbClr val="006970"/>
                      </a:solidFill>
                      <a:prstDash val="solid"/>
                    </a:lnT>
                    <a:lnB w="9525" cap="flat" cmpd="sng" algn="ctr">
                      <a:solidFill>
                        <a:srgbClr val="006970"/>
                      </a:solidFill>
                      <a:prstDash val="solid"/>
                      <a:round/>
                      <a:headEnd type="none" w="med" len="med"/>
                      <a:tailEnd type="none" w="med" len="med"/>
                    </a:lnB>
                  </a:tcPr>
                </a:tc>
                <a:extLst>
                  <a:ext uri="{0D108BD9-81ED-4DB2-BD59-A6C34878D82A}">
                    <a16:rowId xmlns:a16="http://schemas.microsoft.com/office/drawing/2014/main" val="10002"/>
                  </a:ext>
                </a:extLst>
              </a:tr>
              <a:tr h="340874">
                <a:tc>
                  <a:txBody>
                    <a:bodyPr/>
                    <a:lstStyle/>
                    <a:p>
                      <a:pPr marL="66040">
                        <a:lnSpc>
                          <a:spcPct val="100000"/>
                        </a:lnSpc>
                        <a:spcBef>
                          <a:spcPts val="665"/>
                        </a:spcBef>
                      </a:pPr>
                      <a:r>
                        <a:rPr lang="es-CO" sz="1000" dirty="0">
                          <a:latin typeface="Verdana"/>
                          <a:cs typeface="Verdana"/>
                        </a:rPr>
                        <a:t>Atención  virtual</a:t>
                      </a:r>
                      <a:endParaRPr sz="1000" dirty="0">
                        <a:latin typeface="Verdana"/>
                        <a:cs typeface="Verdana"/>
                      </a:endParaRPr>
                    </a:p>
                  </a:txBody>
                  <a:tcPr marL="0" marR="0" marT="84455" marB="0">
                    <a:lnL w="9525">
                      <a:solidFill>
                        <a:srgbClr val="006970"/>
                      </a:solidFill>
                      <a:prstDash val="solid"/>
                    </a:lnL>
                    <a:lnR w="9525" cap="flat" cmpd="sng" algn="ctr">
                      <a:solidFill>
                        <a:srgbClr val="006970"/>
                      </a:solidFill>
                      <a:prstDash val="solid"/>
                      <a:round/>
                      <a:headEnd type="none" w="med" len="med"/>
                      <a:tailEnd type="none" w="med" len="med"/>
                    </a:lnR>
                    <a:lnT w="9525">
                      <a:solidFill>
                        <a:srgbClr val="006970"/>
                      </a:solidFill>
                      <a:prstDash val="solid"/>
                    </a:lnT>
                    <a:lnB w="9525">
                      <a:solidFill>
                        <a:srgbClr val="006970"/>
                      </a:solidFill>
                      <a:prstDash val="solid"/>
                    </a:lnB>
                    <a:solidFill>
                      <a:srgbClr val="64E6D4"/>
                    </a:solidFill>
                  </a:tcPr>
                </a:tc>
                <a:tc>
                  <a:txBody>
                    <a:bodyPr/>
                    <a:lstStyle/>
                    <a:p>
                      <a:pPr marL="654685">
                        <a:lnSpc>
                          <a:spcPct val="100000"/>
                        </a:lnSpc>
                        <a:spcBef>
                          <a:spcPts val="665"/>
                        </a:spcBef>
                      </a:pPr>
                      <a:r>
                        <a:rPr lang="es-CO" sz="1000" b="1" dirty="0">
                          <a:latin typeface="Verdana"/>
                          <a:cs typeface="Verdana"/>
                        </a:rPr>
                        <a:t>1293               </a:t>
                      </a:r>
                      <a:endParaRPr sz="1000" b="1" dirty="0">
                        <a:latin typeface="Verdana"/>
                        <a:cs typeface="Verdana"/>
                      </a:endParaRPr>
                    </a:p>
                  </a:txBody>
                  <a:tcPr marL="0" marR="0" marT="84455" marB="0">
                    <a:lnL w="9525" cap="flat" cmpd="sng" algn="ctr">
                      <a:solidFill>
                        <a:srgbClr val="006970"/>
                      </a:solidFill>
                      <a:prstDash val="solid"/>
                      <a:round/>
                      <a:headEnd type="none" w="med" len="med"/>
                      <a:tailEnd type="none" w="med" len="med"/>
                    </a:lnL>
                    <a:lnR w="9525">
                      <a:solidFill>
                        <a:srgbClr val="006970"/>
                      </a:solidFill>
                      <a:prstDash val="solid"/>
                    </a:lnR>
                    <a:lnT w="9525">
                      <a:solidFill>
                        <a:srgbClr val="006970"/>
                      </a:solidFill>
                      <a:prstDash val="solid"/>
                    </a:lnT>
                    <a:lnB w="9525">
                      <a:solidFill>
                        <a:srgbClr val="006970"/>
                      </a:solidFill>
                      <a:prstDash val="solid"/>
                    </a:lnB>
                  </a:tcPr>
                </a:tc>
                <a:extLst>
                  <a:ext uri="{0D108BD9-81ED-4DB2-BD59-A6C34878D82A}">
                    <a16:rowId xmlns:a16="http://schemas.microsoft.com/office/drawing/2014/main" val="3923648517"/>
                  </a:ext>
                </a:extLst>
              </a:tr>
            </a:tbl>
          </a:graphicData>
        </a:graphic>
      </p:graphicFrame>
      <p:graphicFrame>
        <p:nvGraphicFramePr>
          <p:cNvPr id="6" name="object 3">
            <a:extLst>
              <a:ext uri="{FF2B5EF4-FFF2-40B4-BE49-F238E27FC236}">
                <a16:creationId xmlns:a16="http://schemas.microsoft.com/office/drawing/2014/main" id="{D6D86F89-E7D1-4BF3-A1A8-5193176F8BB2}"/>
              </a:ext>
            </a:extLst>
          </p:cNvPr>
          <p:cNvGraphicFramePr>
            <a:graphicFrameLocks noGrp="1"/>
          </p:cNvGraphicFramePr>
          <p:nvPr>
            <p:extLst>
              <p:ext uri="{D42A27DB-BD31-4B8C-83A1-F6EECF244321}">
                <p14:modId xmlns:p14="http://schemas.microsoft.com/office/powerpoint/2010/main" val="350402343"/>
              </p:ext>
            </p:extLst>
          </p:nvPr>
        </p:nvGraphicFramePr>
        <p:xfrm>
          <a:off x="4159995" y="1704430"/>
          <a:ext cx="4149725" cy="2523992"/>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tblGrid>
              <a:tr h="353836">
                <a:tc gridSpan="2">
                  <a:txBody>
                    <a:bodyPr/>
                    <a:lstStyle/>
                    <a:p>
                      <a:pPr marL="826769">
                        <a:lnSpc>
                          <a:spcPct val="100000"/>
                        </a:lnSpc>
                        <a:spcBef>
                          <a:spcPts val="715"/>
                        </a:spcBef>
                        <a:tabLst>
                          <a:tab pos="2638425" algn="l"/>
                        </a:tabLst>
                      </a:pPr>
                      <a:r>
                        <a:rPr sz="1000" b="1" spc="-30" dirty="0">
                          <a:solidFill>
                            <a:srgbClr val="FFFFFF"/>
                          </a:solidFill>
                          <a:latin typeface="Verdana"/>
                          <a:cs typeface="Verdana"/>
                        </a:rPr>
                        <a:t>PQRSD	</a:t>
                      </a:r>
                      <a:r>
                        <a:rPr sz="1000" b="1" spc="-60" dirty="0">
                          <a:solidFill>
                            <a:srgbClr val="FFFFFF"/>
                          </a:solidFill>
                          <a:latin typeface="Verdana"/>
                          <a:cs typeface="Verdana"/>
                        </a:rPr>
                        <a:t>No.</a:t>
                      </a:r>
                      <a:r>
                        <a:rPr sz="1000" b="1" spc="-70" dirty="0">
                          <a:solidFill>
                            <a:srgbClr val="FFFFFF"/>
                          </a:solidFill>
                          <a:latin typeface="Verdana"/>
                          <a:cs typeface="Verdana"/>
                        </a:rPr>
                        <a:t> </a:t>
                      </a:r>
                      <a:r>
                        <a:rPr sz="1000" b="1" spc="-30" dirty="0">
                          <a:solidFill>
                            <a:srgbClr val="FFFFFF"/>
                          </a:solidFill>
                          <a:latin typeface="Verdana"/>
                          <a:cs typeface="Verdana"/>
                        </a:rPr>
                        <a:t>Atenciones</a:t>
                      </a:r>
                      <a:endParaRPr sz="1000">
                        <a:latin typeface="Verdana"/>
                        <a:cs typeface="Verdana"/>
                      </a:endParaRPr>
                    </a:p>
                  </a:txBody>
                  <a:tcPr marL="0" marR="0" marT="90805" marB="0">
                    <a:solidFill>
                      <a:srgbClr val="006970"/>
                    </a:solidFill>
                  </a:tcPr>
                </a:tc>
                <a:tc hMerge="1">
                  <a:txBody>
                    <a:bodyPr/>
                    <a:lstStyle/>
                    <a:p>
                      <a:endParaRPr/>
                    </a:p>
                  </a:txBody>
                  <a:tcPr marL="0" marR="0" marT="0" marB="0"/>
                </a:tc>
                <a:extLst>
                  <a:ext uri="{0D108BD9-81ED-4DB2-BD59-A6C34878D82A}">
                    <a16:rowId xmlns:a16="http://schemas.microsoft.com/office/drawing/2014/main" val="10000"/>
                  </a:ext>
                </a:extLst>
              </a:tr>
              <a:tr h="500061">
                <a:tc>
                  <a:txBody>
                    <a:bodyPr/>
                    <a:lstStyle/>
                    <a:p>
                      <a:pPr marL="661035" marR="159385" indent="-493395">
                        <a:lnSpc>
                          <a:spcPct val="106200"/>
                        </a:lnSpc>
                        <a:spcBef>
                          <a:spcPts val="560"/>
                        </a:spcBef>
                      </a:pPr>
                      <a:r>
                        <a:rPr sz="1000" spc="5" dirty="0">
                          <a:latin typeface="Verdana"/>
                          <a:cs typeface="Verdana"/>
                        </a:rPr>
                        <a:t>Solicitudes</a:t>
                      </a:r>
                      <a:r>
                        <a:rPr sz="1000" spc="-114" dirty="0">
                          <a:latin typeface="Verdana"/>
                          <a:cs typeface="Verdana"/>
                        </a:rPr>
                        <a:t> </a:t>
                      </a:r>
                      <a:r>
                        <a:rPr sz="1000" spc="30" dirty="0">
                          <a:latin typeface="Verdana"/>
                          <a:cs typeface="Verdana"/>
                        </a:rPr>
                        <a:t>de</a:t>
                      </a:r>
                      <a:r>
                        <a:rPr sz="1000" spc="-114" dirty="0">
                          <a:latin typeface="Verdana"/>
                          <a:cs typeface="Verdana"/>
                        </a:rPr>
                        <a:t> </a:t>
                      </a:r>
                      <a:r>
                        <a:rPr sz="1000" spc="25" dirty="0" err="1">
                          <a:latin typeface="Verdana"/>
                          <a:cs typeface="Verdana"/>
                        </a:rPr>
                        <a:t>documentos</a:t>
                      </a:r>
                      <a:r>
                        <a:rPr lang="es-CO" sz="1000" spc="25" dirty="0">
                          <a:latin typeface="Verdana"/>
                          <a:cs typeface="Verdana"/>
                        </a:rPr>
                        <a:t> e información</a:t>
                      </a:r>
                      <a:endParaRPr sz="1000" dirty="0">
                        <a:latin typeface="Verdana"/>
                        <a:cs typeface="Verdana"/>
                      </a:endParaRPr>
                    </a:p>
                  </a:txBody>
                  <a:tcPr marL="0" marR="0" marT="71120" marB="0">
                    <a:lnL w="12700">
                      <a:solidFill>
                        <a:srgbClr val="006970"/>
                      </a:solidFill>
                      <a:prstDash val="solid"/>
                    </a:lnL>
                    <a:lnR w="12700">
                      <a:solidFill>
                        <a:srgbClr val="006970"/>
                      </a:solidFill>
                      <a:prstDash val="solid"/>
                    </a:lnR>
                    <a:lnB w="12700">
                      <a:solidFill>
                        <a:srgbClr val="006970"/>
                      </a:solidFill>
                      <a:prstDash val="solid"/>
                    </a:lnB>
                    <a:solidFill>
                      <a:srgbClr val="64E6D4"/>
                    </a:solidFill>
                  </a:tcPr>
                </a:tc>
                <a:tc>
                  <a:txBody>
                    <a:bodyPr/>
                    <a:lstStyle/>
                    <a:p>
                      <a:pPr>
                        <a:lnSpc>
                          <a:spcPct val="100000"/>
                        </a:lnSpc>
                        <a:spcBef>
                          <a:spcPts val="5"/>
                        </a:spcBef>
                      </a:pPr>
                      <a:endParaRPr sz="1100" b="1" dirty="0">
                        <a:latin typeface="Times New Roman"/>
                        <a:cs typeface="Times New Roman"/>
                      </a:endParaRPr>
                    </a:p>
                    <a:p>
                      <a:pPr algn="ctr">
                        <a:lnSpc>
                          <a:spcPct val="100000"/>
                        </a:lnSpc>
                      </a:pPr>
                      <a:r>
                        <a:rPr lang="es-CO" sz="1000" b="1" dirty="0">
                          <a:latin typeface="Verdana"/>
                          <a:cs typeface="Verdana"/>
                        </a:rPr>
                        <a:t>286</a:t>
                      </a:r>
                      <a:endParaRPr sz="1000" b="1" dirty="0">
                        <a:latin typeface="Verdana"/>
                        <a:cs typeface="Verdana"/>
                      </a:endParaRPr>
                    </a:p>
                  </a:txBody>
                  <a:tcPr marL="0" marR="0" marT="635" marB="0">
                    <a:lnL w="12700">
                      <a:solidFill>
                        <a:srgbClr val="006970"/>
                      </a:solidFill>
                      <a:prstDash val="solid"/>
                    </a:lnL>
                    <a:lnR w="12700">
                      <a:solidFill>
                        <a:srgbClr val="006970"/>
                      </a:solidFill>
                      <a:prstDash val="solid"/>
                    </a:lnR>
                    <a:lnB w="12700">
                      <a:solidFill>
                        <a:srgbClr val="006970"/>
                      </a:solidFill>
                      <a:prstDash val="solid"/>
                    </a:lnB>
                  </a:tcPr>
                </a:tc>
                <a:extLst>
                  <a:ext uri="{0D108BD9-81ED-4DB2-BD59-A6C34878D82A}">
                    <a16:rowId xmlns:a16="http://schemas.microsoft.com/office/drawing/2014/main" val="10001"/>
                  </a:ext>
                </a:extLst>
              </a:tr>
              <a:tr h="324499">
                <a:tc>
                  <a:txBody>
                    <a:bodyPr/>
                    <a:lstStyle/>
                    <a:p>
                      <a:pPr marL="635" algn="ctr">
                        <a:lnSpc>
                          <a:spcPct val="100000"/>
                        </a:lnSpc>
                        <a:spcBef>
                          <a:spcPts val="600"/>
                        </a:spcBef>
                      </a:pPr>
                      <a:r>
                        <a:rPr sz="1000" spc="15" dirty="0">
                          <a:latin typeface="Verdana"/>
                          <a:cs typeface="Verdana"/>
                        </a:rPr>
                        <a:t>Peticiones</a:t>
                      </a:r>
                      <a:r>
                        <a:rPr sz="1000" spc="-95" dirty="0">
                          <a:latin typeface="Verdana"/>
                          <a:cs typeface="Verdana"/>
                        </a:rPr>
                        <a:t> </a:t>
                      </a:r>
                      <a:r>
                        <a:rPr sz="1000" spc="5" dirty="0">
                          <a:latin typeface="Verdana"/>
                          <a:cs typeface="Verdana"/>
                        </a:rPr>
                        <a:t>generales</a:t>
                      </a:r>
                      <a:endParaRPr sz="1000" dirty="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solidFill>
                      <a:srgbClr val="64E6D4"/>
                    </a:solidFill>
                  </a:tcPr>
                </a:tc>
                <a:tc>
                  <a:txBody>
                    <a:bodyPr/>
                    <a:lstStyle/>
                    <a:p>
                      <a:pPr algn="ctr">
                        <a:lnSpc>
                          <a:spcPct val="100000"/>
                        </a:lnSpc>
                        <a:spcBef>
                          <a:spcPts val="600"/>
                        </a:spcBef>
                      </a:pPr>
                      <a:r>
                        <a:rPr lang="es-CO" sz="1000" b="1" dirty="0">
                          <a:latin typeface="Verdana"/>
                          <a:cs typeface="Verdana"/>
                        </a:rPr>
                        <a:t>1309</a:t>
                      </a:r>
                      <a:endParaRPr sz="1000" b="1" dirty="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tcPr>
                </a:tc>
                <a:extLst>
                  <a:ext uri="{0D108BD9-81ED-4DB2-BD59-A6C34878D82A}">
                    <a16:rowId xmlns:a16="http://schemas.microsoft.com/office/drawing/2014/main" val="10002"/>
                  </a:ext>
                </a:extLst>
              </a:tr>
              <a:tr h="324499">
                <a:tc>
                  <a:txBody>
                    <a:bodyPr/>
                    <a:lstStyle/>
                    <a:p>
                      <a:pPr algn="ctr">
                        <a:lnSpc>
                          <a:spcPct val="100000"/>
                        </a:lnSpc>
                        <a:spcBef>
                          <a:spcPts val="600"/>
                        </a:spcBef>
                      </a:pPr>
                      <a:r>
                        <a:rPr sz="1000" spc="15" dirty="0">
                          <a:latin typeface="Verdana"/>
                          <a:cs typeface="Verdana"/>
                        </a:rPr>
                        <a:t>Reclamos</a:t>
                      </a:r>
                      <a:endParaRPr sz="100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solidFill>
                      <a:srgbClr val="64E6D4"/>
                    </a:solidFill>
                  </a:tcPr>
                </a:tc>
                <a:tc>
                  <a:txBody>
                    <a:bodyPr/>
                    <a:lstStyle/>
                    <a:p>
                      <a:pPr algn="ctr">
                        <a:lnSpc>
                          <a:spcPct val="100000"/>
                        </a:lnSpc>
                        <a:spcBef>
                          <a:spcPts val="600"/>
                        </a:spcBef>
                      </a:pPr>
                      <a:r>
                        <a:rPr lang="es-CO" sz="1000" b="1" dirty="0">
                          <a:latin typeface="Verdana"/>
                          <a:cs typeface="Verdana"/>
                        </a:rPr>
                        <a:t>4</a:t>
                      </a:r>
                      <a:endParaRPr sz="1000" b="1" dirty="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tcPr>
                </a:tc>
                <a:extLst>
                  <a:ext uri="{0D108BD9-81ED-4DB2-BD59-A6C34878D82A}">
                    <a16:rowId xmlns:a16="http://schemas.microsoft.com/office/drawing/2014/main" val="10003"/>
                  </a:ext>
                </a:extLst>
              </a:tr>
              <a:tr h="324499">
                <a:tc>
                  <a:txBody>
                    <a:bodyPr/>
                    <a:lstStyle/>
                    <a:p>
                      <a:pPr algn="ctr">
                        <a:lnSpc>
                          <a:spcPct val="100000"/>
                        </a:lnSpc>
                        <a:spcBef>
                          <a:spcPts val="600"/>
                        </a:spcBef>
                      </a:pPr>
                      <a:r>
                        <a:rPr sz="1000" dirty="0">
                          <a:latin typeface="Verdana"/>
                          <a:cs typeface="Verdana"/>
                        </a:rPr>
                        <a:t>Sugerencias</a:t>
                      </a:r>
                      <a:endParaRPr sz="100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solidFill>
                      <a:srgbClr val="64E6D4"/>
                    </a:solidFill>
                  </a:tcPr>
                </a:tc>
                <a:tc>
                  <a:txBody>
                    <a:bodyPr/>
                    <a:lstStyle/>
                    <a:p>
                      <a:pPr algn="ctr">
                        <a:lnSpc>
                          <a:spcPct val="100000"/>
                        </a:lnSpc>
                        <a:spcBef>
                          <a:spcPts val="600"/>
                        </a:spcBef>
                      </a:pPr>
                      <a:r>
                        <a:rPr lang="es-CO" sz="1000" b="1" dirty="0">
                          <a:latin typeface="Verdana"/>
                          <a:cs typeface="Verdana"/>
                        </a:rPr>
                        <a:t>6</a:t>
                      </a:r>
                      <a:endParaRPr sz="1000" b="1" dirty="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tcPr>
                </a:tc>
                <a:extLst>
                  <a:ext uri="{0D108BD9-81ED-4DB2-BD59-A6C34878D82A}">
                    <a16:rowId xmlns:a16="http://schemas.microsoft.com/office/drawing/2014/main" val="10004"/>
                  </a:ext>
                </a:extLst>
              </a:tr>
              <a:tr h="372099">
                <a:tc>
                  <a:txBody>
                    <a:bodyPr/>
                    <a:lstStyle/>
                    <a:p>
                      <a:pPr algn="ctr">
                        <a:lnSpc>
                          <a:spcPct val="100000"/>
                        </a:lnSpc>
                        <a:spcBef>
                          <a:spcPts val="785"/>
                        </a:spcBef>
                      </a:pPr>
                      <a:r>
                        <a:rPr sz="1000" spc="-5" dirty="0">
                          <a:latin typeface="Verdana"/>
                          <a:cs typeface="Verdana"/>
                        </a:rPr>
                        <a:t>Quejas</a:t>
                      </a:r>
                      <a:endParaRPr sz="1000">
                        <a:latin typeface="Verdana"/>
                        <a:cs typeface="Verdana"/>
                      </a:endParaRPr>
                    </a:p>
                  </a:txBody>
                  <a:tcPr marL="0" marR="0" marT="99695"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solidFill>
                      <a:srgbClr val="64E6D4"/>
                    </a:solidFill>
                  </a:tcPr>
                </a:tc>
                <a:tc>
                  <a:txBody>
                    <a:bodyPr/>
                    <a:lstStyle/>
                    <a:p>
                      <a:pPr algn="ctr">
                        <a:lnSpc>
                          <a:spcPct val="100000"/>
                        </a:lnSpc>
                        <a:spcBef>
                          <a:spcPts val="785"/>
                        </a:spcBef>
                      </a:pPr>
                      <a:r>
                        <a:rPr lang="es-CO" sz="1000" b="1" dirty="0">
                          <a:latin typeface="Verdana"/>
                          <a:cs typeface="Verdana"/>
                        </a:rPr>
                        <a:t>7</a:t>
                      </a:r>
                      <a:endParaRPr sz="1000" b="1" dirty="0">
                        <a:latin typeface="Verdana"/>
                        <a:cs typeface="Verdana"/>
                      </a:endParaRPr>
                    </a:p>
                  </a:txBody>
                  <a:tcPr marL="0" marR="0" marT="99695"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tcPr>
                </a:tc>
                <a:extLst>
                  <a:ext uri="{0D108BD9-81ED-4DB2-BD59-A6C34878D82A}">
                    <a16:rowId xmlns:a16="http://schemas.microsoft.com/office/drawing/2014/main" val="10005"/>
                  </a:ext>
                </a:extLst>
              </a:tr>
              <a:tr h="324499">
                <a:tc>
                  <a:txBody>
                    <a:bodyPr/>
                    <a:lstStyle/>
                    <a:p>
                      <a:pPr algn="ctr">
                        <a:lnSpc>
                          <a:spcPct val="100000"/>
                        </a:lnSpc>
                        <a:spcBef>
                          <a:spcPts val="600"/>
                        </a:spcBef>
                      </a:pPr>
                      <a:r>
                        <a:rPr sz="1000" spc="-20" dirty="0">
                          <a:latin typeface="Verdana"/>
                          <a:cs typeface="Verdana"/>
                        </a:rPr>
                        <a:t>Total</a:t>
                      </a:r>
                      <a:endParaRPr sz="100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solidFill>
                      <a:srgbClr val="64E6D4"/>
                    </a:solidFill>
                  </a:tcPr>
                </a:tc>
                <a:tc>
                  <a:txBody>
                    <a:bodyPr/>
                    <a:lstStyle/>
                    <a:p>
                      <a:pPr algn="ctr">
                        <a:lnSpc>
                          <a:spcPct val="100000"/>
                        </a:lnSpc>
                        <a:spcBef>
                          <a:spcPts val="600"/>
                        </a:spcBef>
                      </a:pPr>
                      <a:r>
                        <a:rPr lang="es-CO" sz="1000" b="1" dirty="0">
                          <a:latin typeface="Verdana"/>
                          <a:cs typeface="Verdana"/>
                        </a:rPr>
                        <a:t>1612</a:t>
                      </a:r>
                      <a:endParaRPr sz="1000" b="1" dirty="0">
                        <a:latin typeface="Verdana"/>
                        <a:cs typeface="Verdana"/>
                      </a:endParaRPr>
                    </a:p>
                  </a:txBody>
                  <a:tcPr marL="0" marR="0" marT="76200" marB="0">
                    <a:lnL w="12700">
                      <a:solidFill>
                        <a:srgbClr val="006970"/>
                      </a:solidFill>
                      <a:prstDash val="solid"/>
                    </a:lnL>
                    <a:lnR w="12700">
                      <a:solidFill>
                        <a:srgbClr val="006970"/>
                      </a:solidFill>
                      <a:prstDash val="solid"/>
                    </a:lnR>
                    <a:lnT w="12700">
                      <a:solidFill>
                        <a:srgbClr val="006970"/>
                      </a:solidFill>
                      <a:prstDash val="solid"/>
                    </a:lnT>
                    <a:lnB w="12700">
                      <a:solidFill>
                        <a:srgbClr val="006970"/>
                      </a:solidFill>
                      <a:prstDash val="solid"/>
                    </a:lnB>
                  </a:tcPr>
                </a:tc>
                <a:extLst>
                  <a:ext uri="{0D108BD9-81ED-4DB2-BD59-A6C34878D82A}">
                    <a16:rowId xmlns:a16="http://schemas.microsoft.com/office/drawing/2014/main" val="10006"/>
                  </a:ext>
                </a:extLst>
              </a:tr>
            </a:tbl>
          </a:graphicData>
        </a:graphic>
      </p:graphicFrame>
      <p:sp>
        <p:nvSpPr>
          <p:cNvPr id="10" name="object 2">
            <a:extLst>
              <a:ext uri="{FF2B5EF4-FFF2-40B4-BE49-F238E27FC236}">
                <a16:creationId xmlns:a16="http://schemas.microsoft.com/office/drawing/2014/main" id="{CA17EC33-9B11-4645-BC58-3FC9EAE65447}"/>
              </a:ext>
            </a:extLst>
          </p:cNvPr>
          <p:cNvSpPr/>
          <p:nvPr/>
        </p:nvSpPr>
        <p:spPr>
          <a:xfrm>
            <a:off x="1585621" y="2868229"/>
            <a:ext cx="1200122" cy="126682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599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3">
            <a:extLst>
              <a:ext uri="{FF2B5EF4-FFF2-40B4-BE49-F238E27FC236}">
                <a16:creationId xmlns:a16="http://schemas.microsoft.com/office/drawing/2014/main" id="{3F3FB57C-EB93-41A6-A9C1-63498B9B80FD}"/>
              </a:ext>
            </a:extLst>
          </p:cNvPr>
          <p:cNvSpPr txBox="1"/>
          <p:nvPr/>
        </p:nvSpPr>
        <p:spPr>
          <a:xfrm>
            <a:off x="833273" y="1795896"/>
            <a:ext cx="5518150" cy="1564531"/>
          </a:xfrm>
          <a:prstGeom prst="rect">
            <a:avLst/>
          </a:prstGeom>
        </p:spPr>
        <p:txBody>
          <a:bodyPr vert="horz" wrap="square" lIns="0" tIns="12700" rIns="0" bIns="0" rtlCol="0">
            <a:spAutoFit/>
          </a:bodyPr>
          <a:lstStyle/>
          <a:p>
            <a:pPr marL="12700">
              <a:lnSpc>
                <a:spcPct val="100000"/>
              </a:lnSpc>
              <a:spcBef>
                <a:spcPts val="100"/>
              </a:spcBef>
            </a:pPr>
            <a:r>
              <a:rPr lang="es-CO" sz="5000" b="1" spc="-180" dirty="0">
                <a:solidFill>
                  <a:srgbClr val="FFFFFF"/>
                </a:solidFill>
                <a:latin typeface="Verdana"/>
                <a:cs typeface="Verdana"/>
              </a:rPr>
              <a:t>Gestión</a:t>
            </a:r>
          </a:p>
          <a:p>
            <a:pPr marL="12700">
              <a:lnSpc>
                <a:spcPct val="100000"/>
              </a:lnSpc>
              <a:spcBef>
                <a:spcPts val="100"/>
              </a:spcBef>
            </a:pPr>
            <a:r>
              <a:rPr lang="es-CO" sz="5000" b="1" spc="-180" dirty="0">
                <a:solidFill>
                  <a:srgbClr val="FFFFFF"/>
                </a:solidFill>
                <a:latin typeface="Verdana"/>
                <a:cs typeface="Verdana"/>
              </a:rPr>
              <a:t>Contractual</a:t>
            </a:r>
            <a:endParaRPr sz="5000" dirty="0">
              <a:latin typeface="Verdana"/>
              <a:cs typeface="Verdana"/>
            </a:endParaRPr>
          </a:p>
        </p:txBody>
      </p:sp>
    </p:spTree>
    <p:extLst>
      <p:ext uri="{BB962C8B-B14F-4D97-AF65-F5344CB8AC3E}">
        <p14:creationId xmlns:p14="http://schemas.microsoft.com/office/powerpoint/2010/main" val="376588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Gestión Contractual</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graphicFrame>
        <p:nvGraphicFramePr>
          <p:cNvPr id="10" name="Tabla 9">
            <a:extLst>
              <a:ext uri="{FF2B5EF4-FFF2-40B4-BE49-F238E27FC236}">
                <a16:creationId xmlns:a16="http://schemas.microsoft.com/office/drawing/2014/main" id="{9B4EB64D-8DBC-4877-9212-8F7D30D79027}"/>
              </a:ext>
            </a:extLst>
          </p:cNvPr>
          <p:cNvGraphicFramePr>
            <a:graphicFrameLocks noGrp="1"/>
          </p:cNvGraphicFramePr>
          <p:nvPr>
            <p:extLst>
              <p:ext uri="{D42A27DB-BD31-4B8C-83A1-F6EECF244321}">
                <p14:modId xmlns:p14="http://schemas.microsoft.com/office/powerpoint/2010/main" val="2466044782"/>
              </p:ext>
            </p:extLst>
          </p:nvPr>
        </p:nvGraphicFramePr>
        <p:xfrm>
          <a:off x="824089" y="1128891"/>
          <a:ext cx="7315200" cy="3355694"/>
        </p:xfrm>
        <a:graphic>
          <a:graphicData uri="http://schemas.openxmlformats.org/drawingml/2006/table">
            <a:tbl>
              <a:tblPr firstRow="1" bandRow="1">
                <a:tableStyleId>{7DF18680-E054-41AD-8BC1-D1AEF772440D}</a:tableStyleId>
              </a:tblPr>
              <a:tblGrid>
                <a:gridCol w="3985416">
                  <a:extLst>
                    <a:ext uri="{9D8B030D-6E8A-4147-A177-3AD203B41FA5}">
                      <a16:colId xmlns:a16="http://schemas.microsoft.com/office/drawing/2014/main" val="2002604956"/>
                    </a:ext>
                  </a:extLst>
                </a:gridCol>
                <a:gridCol w="1347400">
                  <a:extLst>
                    <a:ext uri="{9D8B030D-6E8A-4147-A177-3AD203B41FA5}">
                      <a16:colId xmlns:a16="http://schemas.microsoft.com/office/drawing/2014/main" val="603636624"/>
                    </a:ext>
                  </a:extLst>
                </a:gridCol>
                <a:gridCol w="1982384">
                  <a:extLst>
                    <a:ext uri="{9D8B030D-6E8A-4147-A177-3AD203B41FA5}">
                      <a16:colId xmlns:a16="http://schemas.microsoft.com/office/drawing/2014/main" val="2337982578"/>
                    </a:ext>
                  </a:extLst>
                </a:gridCol>
              </a:tblGrid>
              <a:tr h="63887">
                <a:tc>
                  <a:txBody>
                    <a:bodyPr/>
                    <a:lstStyle/>
                    <a:p>
                      <a:pPr algn="ctr" fontAlgn="b"/>
                      <a:r>
                        <a:rPr lang="es-CO" sz="1800" u="none" strike="noStrike" dirty="0">
                          <a:effectLst/>
                        </a:rPr>
                        <a:t>MODALIDAD DE SELECCIÓN </a:t>
                      </a:r>
                    </a:p>
                    <a:p>
                      <a:pPr algn="ctr" fontAlgn="b"/>
                      <a:endParaRPr lang="es-CO" sz="1800" b="1" i="0" u="none" strike="noStrike" dirty="0">
                        <a:solidFill>
                          <a:srgbClr val="FFFFFF"/>
                        </a:solidFill>
                        <a:effectLst/>
                        <a:latin typeface="Arial" panose="020B0604020202020204" pitchFamily="34" charset="0"/>
                      </a:endParaRPr>
                    </a:p>
                  </a:txBody>
                  <a:tcPr marL="10634" marR="10634" marT="10634" marB="0" anchor="b"/>
                </a:tc>
                <a:tc>
                  <a:txBody>
                    <a:bodyPr/>
                    <a:lstStyle/>
                    <a:p>
                      <a:pPr algn="ctr" fontAlgn="b"/>
                      <a:r>
                        <a:rPr lang="es-CO" sz="1800" u="none" strike="noStrike" dirty="0">
                          <a:effectLst/>
                        </a:rPr>
                        <a:t>CANTIDAD</a:t>
                      </a:r>
                    </a:p>
                    <a:p>
                      <a:pPr algn="ctr" fontAlgn="b"/>
                      <a:endParaRPr lang="es-CO" sz="1800" b="1" i="0" u="none" strike="noStrike" dirty="0">
                        <a:solidFill>
                          <a:srgbClr val="FFFFFF"/>
                        </a:solidFill>
                        <a:effectLst/>
                        <a:latin typeface="Arial" panose="020B0604020202020204" pitchFamily="34" charset="0"/>
                      </a:endParaRPr>
                    </a:p>
                  </a:txBody>
                  <a:tcPr marL="10634" marR="10634" marT="10634" marB="0" anchor="b"/>
                </a:tc>
                <a:tc>
                  <a:txBody>
                    <a:bodyPr/>
                    <a:lstStyle/>
                    <a:p>
                      <a:pPr algn="ctr" fontAlgn="b"/>
                      <a:r>
                        <a:rPr lang="es-CO" sz="1800" u="none" strike="noStrike" dirty="0">
                          <a:effectLst/>
                        </a:rPr>
                        <a:t>VALOR</a:t>
                      </a:r>
                    </a:p>
                    <a:p>
                      <a:pPr algn="ctr" fontAlgn="b"/>
                      <a:endParaRPr lang="es-CO" sz="1800" b="1" i="0" u="none" strike="noStrike" dirty="0">
                        <a:solidFill>
                          <a:srgbClr val="FFFFFF"/>
                        </a:solidFill>
                        <a:effectLst/>
                        <a:latin typeface="Arial" panose="020B0604020202020204" pitchFamily="34" charset="0"/>
                      </a:endParaRPr>
                    </a:p>
                  </a:txBody>
                  <a:tcPr marL="10634" marR="10634" marT="10634" marB="0" anchor="b"/>
                </a:tc>
                <a:extLst>
                  <a:ext uri="{0D108BD9-81ED-4DB2-BD59-A6C34878D82A}">
                    <a16:rowId xmlns:a16="http://schemas.microsoft.com/office/drawing/2014/main" val="1779730927"/>
                  </a:ext>
                </a:extLst>
              </a:tr>
              <a:tr h="466070">
                <a:tc>
                  <a:txBody>
                    <a:bodyPr/>
                    <a:lstStyle/>
                    <a:p>
                      <a:pPr algn="l" fontAlgn="b"/>
                      <a:r>
                        <a:rPr lang="es-CO" sz="1400" u="none" strike="noStrike" dirty="0">
                          <a:effectLst/>
                        </a:rPr>
                        <a:t>S.A. Menor Cuantía</a:t>
                      </a:r>
                      <a:endParaRPr lang="es-CO" sz="1400" b="0" i="0" u="none" strike="noStrike" dirty="0">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a:effectLst/>
                        </a:rPr>
                        <a:t>4</a:t>
                      </a:r>
                      <a:endParaRPr lang="es-CO" sz="1400" b="0" i="0" u="none" strike="noStrike">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a:effectLst/>
                        </a:rPr>
                        <a:t>$ 449.499.057</a:t>
                      </a:r>
                      <a:endParaRPr lang="es-CO" sz="1400" b="0" i="0" u="none" strike="noStrike">
                        <a:solidFill>
                          <a:srgbClr val="000000"/>
                        </a:solidFill>
                        <a:effectLst/>
                        <a:latin typeface="Arial" panose="020B0604020202020204" pitchFamily="34" charset="0"/>
                      </a:endParaRPr>
                    </a:p>
                  </a:txBody>
                  <a:tcPr marL="10634" marR="10634" marT="10634" marB="0" anchor="b"/>
                </a:tc>
                <a:extLst>
                  <a:ext uri="{0D108BD9-81ED-4DB2-BD59-A6C34878D82A}">
                    <a16:rowId xmlns:a16="http://schemas.microsoft.com/office/drawing/2014/main" val="3095290955"/>
                  </a:ext>
                </a:extLst>
              </a:tr>
              <a:tr h="466070">
                <a:tc>
                  <a:txBody>
                    <a:bodyPr/>
                    <a:lstStyle/>
                    <a:p>
                      <a:pPr algn="l" fontAlgn="b"/>
                      <a:r>
                        <a:rPr lang="es-ES" sz="1400" u="none" strike="noStrike" dirty="0">
                          <a:effectLst/>
                        </a:rPr>
                        <a:t>Orden de Compra (AM GS)</a:t>
                      </a:r>
                      <a:endParaRPr lang="es-ES" sz="1400" b="0" i="0" u="none" strike="noStrike" dirty="0">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a:effectLst/>
                        </a:rPr>
                        <a:t>8</a:t>
                      </a:r>
                      <a:endParaRPr lang="es-CO" sz="1400" b="0" i="0" u="none" strike="noStrike">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a:effectLst/>
                        </a:rPr>
                        <a:t>$ 107.542.212</a:t>
                      </a:r>
                      <a:endParaRPr lang="es-CO" sz="1400" b="0" i="0" u="none" strike="noStrike">
                        <a:solidFill>
                          <a:srgbClr val="000000"/>
                        </a:solidFill>
                        <a:effectLst/>
                        <a:latin typeface="Arial" panose="020B0604020202020204" pitchFamily="34" charset="0"/>
                      </a:endParaRPr>
                    </a:p>
                  </a:txBody>
                  <a:tcPr marL="10634" marR="10634" marT="10634" marB="0" anchor="b"/>
                </a:tc>
                <a:extLst>
                  <a:ext uri="{0D108BD9-81ED-4DB2-BD59-A6C34878D82A}">
                    <a16:rowId xmlns:a16="http://schemas.microsoft.com/office/drawing/2014/main" val="1033378450"/>
                  </a:ext>
                </a:extLst>
              </a:tr>
              <a:tr h="466070">
                <a:tc>
                  <a:txBody>
                    <a:bodyPr/>
                    <a:lstStyle/>
                    <a:p>
                      <a:pPr algn="l" fontAlgn="b"/>
                      <a:r>
                        <a:rPr lang="es-CO" sz="1400" u="none" strike="noStrike" dirty="0">
                          <a:effectLst/>
                        </a:rPr>
                        <a:t>Mínima Cuantía</a:t>
                      </a:r>
                      <a:endParaRPr lang="es-CO" sz="1400" b="0" i="0" u="none" strike="noStrike" dirty="0">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dirty="0">
                          <a:effectLst/>
                        </a:rPr>
                        <a:t>19</a:t>
                      </a:r>
                      <a:endParaRPr lang="es-CO" sz="1400" b="0" i="0" u="none" strike="noStrike" dirty="0">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a:effectLst/>
                        </a:rPr>
                        <a:t>$ 180.698.999</a:t>
                      </a:r>
                      <a:endParaRPr lang="es-CO" sz="1400" b="0" i="0" u="none" strike="noStrike">
                        <a:solidFill>
                          <a:srgbClr val="000000"/>
                        </a:solidFill>
                        <a:effectLst/>
                        <a:latin typeface="Arial" panose="020B0604020202020204" pitchFamily="34" charset="0"/>
                      </a:endParaRPr>
                    </a:p>
                  </a:txBody>
                  <a:tcPr marL="10634" marR="10634" marT="10634" marB="0" anchor="b"/>
                </a:tc>
                <a:extLst>
                  <a:ext uri="{0D108BD9-81ED-4DB2-BD59-A6C34878D82A}">
                    <a16:rowId xmlns:a16="http://schemas.microsoft.com/office/drawing/2014/main" val="2505935983"/>
                  </a:ext>
                </a:extLst>
              </a:tr>
              <a:tr h="466070">
                <a:tc>
                  <a:txBody>
                    <a:bodyPr/>
                    <a:lstStyle/>
                    <a:p>
                      <a:pPr algn="l" fontAlgn="b"/>
                      <a:r>
                        <a:rPr lang="es-CO" sz="1400" u="none" strike="noStrike" dirty="0">
                          <a:effectLst/>
                        </a:rPr>
                        <a:t>Contratación Directa</a:t>
                      </a:r>
                      <a:endParaRPr lang="es-CO" sz="1400" b="0" i="0" u="none" strike="noStrike" dirty="0">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dirty="0">
                          <a:effectLst/>
                        </a:rPr>
                        <a:t>56</a:t>
                      </a:r>
                      <a:endParaRPr lang="es-CO" sz="1400" b="0" i="0" u="none" strike="noStrike" dirty="0">
                        <a:solidFill>
                          <a:srgbClr val="000000"/>
                        </a:solidFill>
                        <a:effectLst/>
                        <a:latin typeface="Arial" panose="020B0604020202020204" pitchFamily="34" charset="0"/>
                      </a:endParaRPr>
                    </a:p>
                  </a:txBody>
                  <a:tcPr marL="10634" marR="10634" marT="10634" marB="0" anchor="b"/>
                </a:tc>
                <a:tc>
                  <a:txBody>
                    <a:bodyPr/>
                    <a:lstStyle/>
                    <a:p>
                      <a:pPr algn="r" fontAlgn="b"/>
                      <a:r>
                        <a:rPr lang="es-CO" sz="1400" u="none" strike="noStrike" dirty="0">
                          <a:effectLst/>
                        </a:rPr>
                        <a:t>$ 1.481.363.879</a:t>
                      </a:r>
                      <a:endParaRPr lang="es-CO" sz="1400" b="0" i="0" u="none" strike="noStrike" dirty="0">
                        <a:solidFill>
                          <a:srgbClr val="000000"/>
                        </a:solidFill>
                        <a:effectLst/>
                        <a:latin typeface="Arial" panose="020B0604020202020204" pitchFamily="34" charset="0"/>
                      </a:endParaRPr>
                    </a:p>
                  </a:txBody>
                  <a:tcPr marL="10634" marR="10634" marT="10634" marB="0" anchor="b"/>
                </a:tc>
                <a:extLst>
                  <a:ext uri="{0D108BD9-81ED-4DB2-BD59-A6C34878D82A}">
                    <a16:rowId xmlns:a16="http://schemas.microsoft.com/office/drawing/2014/main" val="795565109"/>
                  </a:ext>
                </a:extLst>
              </a:tr>
              <a:tr h="466070">
                <a:tc>
                  <a:txBody>
                    <a:bodyPr/>
                    <a:lstStyle/>
                    <a:p>
                      <a:pPr algn="l" fontAlgn="b"/>
                      <a:r>
                        <a:rPr lang="es-CO" sz="1800" b="1" u="none" strike="noStrike" dirty="0">
                          <a:solidFill>
                            <a:schemeClr val="bg1"/>
                          </a:solidFill>
                          <a:effectLst/>
                        </a:rPr>
                        <a:t>Total</a:t>
                      </a:r>
                      <a:endParaRPr lang="es-CO" sz="1800" b="1" i="0" u="none" strike="noStrike" dirty="0">
                        <a:solidFill>
                          <a:schemeClr val="bg1"/>
                        </a:solidFill>
                        <a:effectLst/>
                        <a:latin typeface="Arial" panose="020B0604020202020204" pitchFamily="34" charset="0"/>
                      </a:endParaRPr>
                    </a:p>
                  </a:txBody>
                  <a:tcPr marL="10634" marR="10634" marT="10634" marB="0" anchor="b">
                    <a:solidFill>
                      <a:schemeClr val="accent5">
                        <a:lumMod val="75000"/>
                      </a:schemeClr>
                    </a:solidFill>
                  </a:tcPr>
                </a:tc>
                <a:tc>
                  <a:txBody>
                    <a:bodyPr/>
                    <a:lstStyle/>
                    <a:p>
                      <a:pPr algn="r" fontAlgn="b"/>
                      <a:r>
                        <a:rPr lang="es-CO" sz="1800" b="1" u="none" strike="noStrike" dirty="0">
                          <a:solidFill>
                            <a:schemeClr val="bg1"/>
                          </a:solidFill>
                          <a:effectLst/>
                        </a:rPr>
                        <a:t>87</a:t>
                      </a:r>
                      <a:endParaRPr lang="es-CO" sz="1800" b="1" i="0" u="none" strike="noStrike" dirty="0">
                        <a:solidFill>
                          <a:schemeClr val="bg1"/>
                        </a:solidFill>
                        <a:effectLst/>
                        <a:latin typeface="Arial" panose="020B0604020202020204" pitchFamily="34" charset="0"/>
                      </a:endParaRPr>
                    </a:p>
                  </a:txBody>
                  <a:tcPr marL="10634" marR="10634" marT="10634" marB="0" anchor="b">
                    <a:solidFill>
                      <a:schemeClr val="accent5">
                        <a:lumMod val="75000"/>
                      </a:schemeClr>
                    </a:solidFill>
                  </a:tcPr>
                </a:tc>
                <a:tc>
                  <a:txBody>
                    <a:bodyPr/>
                    <a:lstStyle/>
                    <a:p>
                      <a:pPr algn="r" fontAlgn="b"/>
                      <a:r>
                        <a:rPr lang="es-CO" sz="1800" b="1" u="none" strike="noStrike" dirty="0">
                          <a:solidFill>
                            <a:schemeClr val="bg1"/>
                          </a:solidFill>
                          <a:effectLst/>
                        </a:rPr>
                        <a:t>$ 2.219.104.147</a:t>
                      </a:r>
                      <a:endParaRPr lang="es-CO" sz="1800" b="1" i="0" u="none" strike="noStrike" dirty="0">
                        <a:solidFill>
                          <a:schemeClr val="bg1"/>
                        </a:solidFill>
                        <a:effectLst/>
                        <a:latin typeface="Arial" panose="020B0604020202020204" pitchFamily="34" charset="0"/>
                      </a:endParaRPr>
                    </a:p>
                  </a:txBody>
                  <a:tcPr marL="10634" marR="10634" marT="10634" marB="0" anchor="b">
                    <a:solidFill>
                      <a:schemeClr val="accent5">
                        <a:lumMod val="75000"/>
                      </a:schemeClr>
                    </a:solidFill>
                  </a:tcPr>
                </a:tc>
                <a:extLst>
                  <a:ext uri="{0D108BD9-81ED-4DB2-BD59-A6C34878D82A}">
                    <a16:rowId xmlns:a16="http://schemas.microsoft.com/office/drawing/2014/main" val="1254847957"/>
                  </a:ext>
                </a:extLst>
              </a:tr>
              <a:tr h="466070">
                <a:tc>
                  <a:txBody>
                    <a:bodyPr/>
                    <a:lstStyle/>
                    <a:p>
                      <a:pPr algn="l" fontAlgn="b"/>
                      <a:r>
                        <a:rPr lang="es-CO" sz="1800" b="1" u="none" strike="noStrike" dirty="0">
                          <a:solidFill>
                            <a:schemeClr val="bg1"/>
                          </a:solidFill>
                          <a:effectLst/>
                        </a:rPr>
                        <a:t>Adiciones</a:t>
                      </a:r>
                      <a:endParaRPr lang="es-CO" sz="1800" b="1" i="0" u="none" strike="noStrike" dirty="0">
                        <a:solidFill>
                          <a:schemeClr val="bg1"/>
                        </a:solidFill>
                        <a:effectLst/>
                        <a:latin typeface="Arial" panose="020B0604020202020204" pitchFamily="34" charset="0"/>
                      </a:endParaRPr>
                    </a:p>
                  </a:txBody>
                  <a:tcPr marL="10634" marR="10634" marT="10634" marB="0" anchor="b">
                    <a:solidFill>
                      <a:schemeClr val="accent5">
                        <a:lumMod val="75000"/>
                      </a:schemeClr>
                    </a:solidFill>
                  </a:tcPr>
                </a:tc>
                <a:tc>
                  <a:txBody>
                    <a:bodyPr/>
                    <a:lstStyle/>
                    <a:p>
                      <a:pPr algn="r" fontAlgn="b"/>
                      <a:r>
                        <a:rPr lang="es-CO" sz="1800" b="1" u="none" strike="noStrike" dirty="0">
                          <a:solidFill>
                            <a:schemeClr val="bg1"/>
                          </a:solidFill>
                          <a:effectLst/>
                        </a:rPr>
                        <a:t>3</a:t>
                      </a:r>
                      <a:endParaRPr lang="es-CO" sz="1800" b="1" i="0" u="none" strike="noStrike" dirty="0">
                        <a:solidFill>
                          <a:schemeClr val="bg1"/>
                        </a:solidFill>
                        <a:effectLst/>
                        <a:latin typeface="Arial" panose="020B0604020202020204" pitchFamily="34" charset="0"/>
                      </a:endParaRPr>
                    </a:p>
                  </a:txBody>
                  <a:tcPr marL="10634" marR="10634" marT="10634" marB="0" anchor="b">
                    <a:solidFill>
                      <a:schemeClr val="accent5">
                        <a:lumMod val="75000"/>
                      </a:schemeClr>
                    </a:solidFill>
                  </a:tcPr>
                </a:tc>
                <a:tc>
                  <a:txBody>
                    <a:bodyPr/>
                    <a:lstStyle/>
                    <a:p>
                      <a:pPr algn="r" fontAlgn="b"/>
                      <a:r>
                        <a:rPr lang="es-CO" sz="1800" b="1" u="none" strike="noStrike" dirty="0">
                          <a:solidFill>
                            <a:schemeClr val="bg1"/>
                          </a:solidFill>
                          <a:effectLst/>
                        </a:rPr>
                        <a:t>$ 19.919.699</a:t>
                      </a:r>
                      <a:endParaRPr lang="es-CO" sz="1800" b="1" i="0" u="none" strike="noStrike" dirty="0">
                        <a:solidFill>
                          <a:schemeClr val="bg1"/>
                        </a:solidFill>
                        <a:effectLst/>
                        <a:latin typeface="Arial" panose="020B0604020202020204" pitchFamily="34" charset="0"/>
                      </a:endParaRPr>
                    </a:p>
                  </a:txBody>
                  <a:tcPr marL="10634" marR="10634" marT="10634" marB="0" anchor="b">
                    <a:solidFill>
                      <a:schemeClr val="accent5">
                        <a:lumMod val="75000"/>
                      </a:schemeClr>
                    </a:solidFill>
                  </a:tcPr>
                </a:tc>
                <a:extLst>
                  <a:ext uri="{0D108BD9-81ED-4DB2-BD59-A6C34878D82A}">
                    <a16:rowId xmlns:a16="http://schemas.microsoft.com/office/drawing/2014/main" val="112739661"/>
                  </a:ext>
                </a:extLst>
              </a:tr>
            </a:tbl>
          </a:graphicData>
        </a:graphic>
      </p:graphicFrame>
    </p:spTree>
    <p:extLst>
      <p:ext uri="{BB962C8B-B14F-4D97-AF65-F5344CB8AC3E}">
        <p14:creationId xmlns:p14="http://schemas.microsoft.com/office/powerpoint/2010/main" val="67700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3">
            <a:extLst>
              <a:ext uri="{FF2B5EF4-FFF2-40B4-BE49-F238E27FC236}">
                <a16:creationId xmlns:a16="http://schemas.microsoft.com/office/drawing/2014/main" id="{3F3FB57C-EB93-41A6-A9C1-63498B9B80FD}"/>
              </a:ext>
            </a:extLst>
          </p:cNvPr>
          <p:cNvSpPr txBox="1"/>
          <p:nvPr/>
        </p:nvSpPr>
        <p:spPr>
          <a:xfrm>
            <a:off x="833273" y="1795896"/>
            <a:ext cx="5518150" cy="1564531"/>
          </a:xfrm>
          <a:prstGeom prst="rect">
            <a:avLst/>
          </a:prstGeom>
        </p:spPr>
        <p:txBody>
          <a:bodyPr vert="horz" wrap="square" lIns="0" tIns="12700" rIns="0" bIns="0" rtlCol="0">
            <a:spAutoFit/>
          </a:bodyPr>
          <a:lstStyle/>
          <a:p>
            <a:pPr marL="12700">
              <a:lnSpc>
                <a:spcPct val="100000"/>
              </a:lnSpc>
              <a:spcBef>
                <a:spcPts val="100"/>
              </a:spcBef>
            </a:pPr>
            <a:r>
              <a:rPr lang="es-CO" sz="5000" b="1" spc="-180" dirty="0">
                <a:solidFill>
                  <a:srgbClr val="FFFFFF"/>
                </a:solidFill>
                <a:latin typeface="Verdana"/>
                <a:cs typeface="Verdana"/>
              </a:rPr>
              <a:t>Control</a:t>
            </a:r>
          </a:p>
          <a:p>
            <a:pPr marL="12700">
              <a:lnSpc>
                <a:spcPct val="100000"/>
              </a:lnSpc>
              <a:spcBef>
                <a:spcPts val="100"/>
              </a:spcBef>
            </a:pPr>
            <a:r>
              <a:rPr lang="es-CO" sz="5000" b="1" spc="-180" dirty="0">
                <a:solidFill>
                  <a:srgbClr val="FFFFFF"/>
                </a:solidFill>
                <a:latin typeface="Verdana"/>
                <a:cs typeface="Verdana"/>
              </a:rPr>
              <a:t>Interno</a:t>
            </a:r>
          </a:p>
        </p:txBody>
      </p:sp>
    </p:spTree>
    <p:extLst>
      <p:ext uri="{BB962C8B-B14F-4D97-AF65-F5344CB8AC3E}">
        <p14:creationId xmlns:p14="http://schemas.microsoft.com/office/powerpoint/2010/main" val="405966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PLAN ANUAL DE AUDITORÍA 2020 - EJECUCIÓN</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graphicFrame>
        <p:nvGraphicFramePr>
          <p:cNvPr id="2" name="Tabla 1">
            <a:extLst>
              <a:ext uri="{FF2B5EF4-FFF2-40B4-BE49-F238E27FC236}">
                <a16:creationId xmlns:a16="http://schemas.microsoft.com/office/drawing/2014/main" id="{C9C5F03A-51BB-4F40-B89E-B3EECDFD5E8E}"/>
              </a:ext>
            </a:extLst>
          </p:cNvPr>
          <p:cNvGraphicFramePr>
            <a:graphicFrameLocks noGrp="1"/>
          </p:cNvGraphicFramePr>
          <p:nvPr>
            <p:extLst>
              <p:ext uri="{D42A27DB-BD31-4B8C-83A1-F6EECF244321}">
                <p14:modId xmlns:p14="http://schemas.microsoft.com/office/powerpoint/2010/main" val="242930187"/>
              </p:ext>
            </p:extLst>
          </p:nvPr>
        </p:nvGraphicFramePr>
        <p:xfrm>
          <a:off x="1618137" y="1174044"/>
          <a:ext cx="6192688" cy="3107355"/>
        </p:xfrm>
        <a:graphic>
          <a:graphicData uri="http://schemas.openxmlformats.org/drawingml/2006/table">
            <a:tbl>
              <a:tblPr/>
              <a:tblGrid>
                <a:gridCol w="3377830">
                  <a:extLst>
                    <a:ext uri="{9D8B030D-6E8A-4147-A177-3AD203B41FA5}">
                      <a16:colId xmlns:a16="http://schemas.microsoft.com/office/drawing/2014/main" val="1069878066"/>
                    </a:ext>
                  </a:extLst>
                </a:gridCol>
                <a:gridCol w="958250">
                  <a:extLst>
                    <a:ext uri="{9D8B030D-6E8A-4147-A177-3AD203B41FA5}">
                      <a16:colId xmlns:a16="http://schemas.microsoft.com/office/drawing/2014/main" val="272894606"/>
                    </a:ext>
                  </a:extLst>
                </a:gridCol>
                <a:gridCol w="1856608">
                  <a:extLst>
                    <a:ext uri="{9D8B030D-6E8A-4147-A177-3AD203B41FA5}">
                      <a16:colId xmlns:a16="http://schemas.microsoft.com/office/drawing/2014/main" val="2689575625"/>
                    </a:ext>
                  </a:extLst>
                </a:gridCol>
              </a:tblGrid>
              <a:tr h="1145006">
                <a:tc gridSpan="2">
                  <a:txBody>
                    <a:bodyPr/>
                    <a:lstStyle/>
                    <a:p>
                      <a:pPr algn="l" fontAlgn="ctr"/>
                      <a:r>
                        <a:rPr lang="es-ES" sz="1800" b="1" i="0" u="none" strike="noStrike" dirty="0">
                          <a:solidFill>
                            <a:srgbClr val="000000"/>
                          </a:solidFill>
                          <a:effectLst/>
                          <a:latin typeface="Calibri" panose="020F0502020204030204" pitchFamily="34" charset="0"/>
                        </a:rPr>
                        <a:t>PLAN ANUAL DE AUDITORÍA 2020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s-CO"/>
                    </a:p>
                  </a:txBody>
                  <a:tcPr/>
                </a:tc>
                <a:tc>
                  <a:txBody>
                    <a:bodyPr/>
                    <a:lstStyle/>
                    <a:p>
                      <a:pPr algn="ctr" fontAlgn="ctr"/>
                      <a:r>
                        <a:rPr lang="es-CO" sz="1800" b="1" i="0" u="none" strike="noStrike">
                          <a:solidFill>
                            <a:srgbClr val="000000"/>
                          </a:solidFill>
                          <a:effectLst/>
                          <a:latin typeface="Calibri" panose="020F0502020204030204" pitchFamily="34" charset="0"/>
                        </a:rPr>
                        <a:t>% EJECUCIÓN OCTUBRE 2020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4192845052"/>
                  </a:ext>
                </a:extLst>
              </a:tr>
              <a:tr h="389954">
                <a:tc>
                  <a:txBody>
                    <a:bodyPr/>
                    <a:lstStyle/>
                    <a:p>
                      <a:pPr algn="l" fontAlgn="b"/>
                      <a:r>
                        <a:rPr lang="es-CO" sz="1800" b="0" i="0" u="none" strike="noStrike">
                          <a:solidFill>
                            <a:srgbClr val="000000"/>
                          </a:solidFill>
                          <a:effectLst/>
                          <a:latin typeface="Calibri" panose="020F0502020204030204" pitchFamily="34" charset="0"/>
                        </a:rPr>
                        <a:t>INFORMES DE LEY</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O" sz="18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a:noFill/>
                    </a:lnB>
                  </a:tcPr>
                </a:tc>
                <a:tc>
                  <a:txBody>
                    <a:bodyPr/>
                    <a:lstStyle/>
                    <a:p>
                      <a:pPr algn="ctr" fontAlgn="b"/>
                      <a:r>
                        <a:rPr lang="es-CO" sz="1800" b="0" i="0" u="none" strike="noStrike">
                          <a:solidFill>
                            <a:srgbClr val="000000"/>
                          </a:solidFill>
                          <a:effectLst/>
                          <a:latin typeface="Calibri" panose="020F0502020204030204" pitchFamily="34" charset="0"/>
                        </a:rPr>
                        <a:t>91%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9702409"/>
                  </a:ext>
                </a:extLst>
              </a:tr>
              <a:tr h="389954">
                <a:tc>
                  <a:txBody>
                    <a:bodyPr/>
                    <a:lstStyle/>
                    <a:p>
                      <a:pPr algn="l" fontAlgn="b"/>
                      <a:r>
                        <a:rPr lang="es-CO" sz="1800" b="0" i="0" u="none" strike="noStrike">
                          <a:solidFill>
                            <a:srgbClr val="000000"/>
                          </a:solidFill>
                          <a:effectLst/>
                          <a:latin typeface="Calibri" panose="020F0502020204030204" pitchFamily="34" charset="0"/>
                        </a:rPr>
                        <a:t>AUDITORÍAS DE GESTIÓN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O"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s-CO" sz="1800" b="0" i="0" u="none" strike="noStrike">
                          <a:solidFill>
                            <a:srgbClr val="000000"/>
                          </a:solidFill>
                          <a:effectLst/>
                          <a:latin typeface="Calibri" panose="020F0502020204030204" pitchFamily="34" charset="0"/>
                        </a:rPr>
                        <a:t>100%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5245390"/>
                  </a:ext>
                </a:extLst>
              </a:tr>
              <a:tr h="389954">
                <a:tc>
                  <a:txBody>
                    <a:bodyPr/>
                    <a:lstStyle/>
                    <a:p>
                      <a:pPr algn="l" fontAlgn="b"/>
                      <a:r>
                        <a:rPr lang="es-CO" sz="1800" b="0" i="0" u="none" strike="noStrike">
                          <a:solidFill>
                            <a:srgbClr val="000000"/>
                          </a:solidFill>
                          <a:effectLst/>
                          <a:latin typeface="Calibri" panose="020F0502020204030204" pitchFamily="34" charset="0"/>
                        </a:rPr>
                        <a:t>SEGUIMIENTOS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O"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tc>
                  <a:txBody>
                    <a:bodyPr/>
                    <a:lstStyle/>
                    <a:p>
                      <a:pPr algn="ctr" fontAlgn="b"/>
                      <a:r>
                        <a:rPr lang="es-CO" sz="1800" b="0" i="0" u="none" strike="noStrike">
                          <a:solidFill>
                            <a:srgbClr val="000000"/>
                          </a:solidFill>
                          <a:effectLst/>
                          <a:latin typeface="Calibri" panose="020F0502020204030204" pitchFamily="34" charset="0"/>
                        </a:rPr>
                        <a:t>71%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0431224"/>
                  </a:ext>
                </a:extLst>
              </a:tr>
              <a:tr h="389954">
                <a:tc>
                  <a:txBody>
                    <a:bodyPr/>
                    <a:lstStyle/>
                    <a:p>
                      <a:pPr algn="l" fontAlgn="b"/>
                      <a:r>
                        <a:rPr lang="es-CO" sz="1800" b="0" i="0" u="none" strike="noStrike">
                          <a:solidFill>
                            <a:srgbClr val="000000"/>
                          </a:solidFill>
                          <a:effectLst/>
                          <a:latin typeface="Calibri" panose="020F0502020204030204" pitchFamily="34" charset="0"/>
                        </a:rPr>
                        <a:t>OTRAS ACTIVIDADES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O"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ctr" fontAlgn="b"/>
                      <a:r>
                        <a:rPr lang="es-CO" sz="1800" b="0" i="0" u="none" strike="noStrike">
                          <a:solidFill>
                            <a:srgbClr val="000000"/>
                          </a:solidFill>
                          <a:effectLst/>
                          <a:latin typeface="Calibri" panose="020F0502020204030204" pitchFamily="34" charset="0"/>
                        </a:rPr>
                        <a:t>100%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98556888"/>
                  </a:ext>
                </a:extLst>
              </a:tr>
              <a:tr h="402533">
                <a:tc>
                  <a:txBody>
                    <a:bodyPr/>
                    <a:lstStyle/>
                    <a:p>
                      <a:pPr algn="l" fontAlgn="b"/>
                      <a:r>
                        <a:rPr lang="es-CO" sz="1800" b="1" i="0" u="none" strike="noStrike">
                          <a:solidFill>
                            <a:srgbClr val="000000"/>
                          </a:solidFill>
                          <a:effectLst/>
                          <a:latin typeface="Calibri" panose="020F0502020204030204" pitchFamily="34" charset="0"/>
                        </a:rPr>
                        <a:t>TOTAL INFORMES</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CO" sz="1800" b="1" i="0" u="none" strike="noStrike">
                          <a:solidFill>
                            <a:srgbClr val="000000"/>
                          </a:solidFill>
                          <a:effectLst/>
                          <a:latin typeface="Calibri" panose="020F0502020204030204" pitchFamily="34" charset="0"/>
                        </a:rPr>
                        <a:t>44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CO" sz="1800" b="1" i="0" u="none" strike="noStrike" dirty="0">
                          <a:solidFill>
                            <a:srgbClr val="000000"/>
                          </a:solidFill>
                          <a:effectLst/>
                          <a:latin typeface="Calibri" panose="020F0502020204030204" pitchFamily="34" charset="0"/>
                        </a:rPr>
                        <a:t>91%</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7348571"/>
                  </a:ext>
                </a:extLst>
              </a:tr>
            </a:tbl>
          </a:graphicData>
        </a:graphic>
      </p:graphicFrame>
    </p:spTree>
    <p:extLst>
      <p:ext uri="{BB962C8B-B14F-4D97-AF65-F5344CB8AC3E}">
        <p14:creationId xmlns:p14="http://schemas.microsoft.com/office/powerpoint/2010/main" val="245407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55377"/>
            <a:ext cx="7061378" cy="523220"/>
          </a:xfrm>
          <a:prstGeom prst="rect">
            <a:avLst/>
          </a:prstGeom>
          <a:noFill/>
        </p:spPr>
        <p:txBody>
          <a:bodyPr wrap="square" rtlCol="0">
            <a:spAutoFit/>
          </a:bodyPr>
          <a:lstStyle/>
          <a:p>
            <a:r>
              <a:rPr lang="es-ES" sz="1400" b="1" dirty="0">
                <a:solidFill>
                  <a:srgbClr val="FFFFFF"/>
                </a:solidFill>
              </a:rPr>
              <a:t>RESUMEN PLAN DE MEJORAMIENTO INSTITUCIONAL – CONTRALORÍA GENERAL DE LA REPÚBLICA</a:t>
            </a:r>
            <a:endParaRPr lang="es-ES" sz="1400" dirty="0">
              <a:solidFill>
                <a:srgbClr val="FFFFFF"/>
              </a:solidFill>
            </a:endParaRPr>
          </a:p>
        </p:txBody>
      </p:sp>
      <p:pic>
        <p:nvPicPr>
          <p:cNvPr id="8" name="Imagen 7" descr="logo-INC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graphicFrame>
        <p:nvGraphicFramePr>
          <p:cNvPr id="2" name="Objeto 1">
            <a:extLst>
              <a:ext uri="{FF2B5EF4-FFF2-40B4-BE49-F238E27FC236}">
                <a16:creationId xmlns:a16="http://schemas.microsoft.com/office/drawing/2014/main" id="{FED8E527-A28B-49A2-93D1-DDABC8323BEA}"/>
              </a:ext>
            </a:extLst>
          </p:cNvPr>
          <p:cNvGraphicFramePr>
            <a:graphicFrameLocks noChangeAspect="1"/>
          </p:cNvGraphicFramePr>
          <p:nvPr>
            <p:extLst>
              <p:ext uri="{D42A27DB-BD31-4B8C-83A1-F6EECF244321}">
                <p14:modId xmlns:p14="http://schemas.microsoft.com/office/powerpoint/2010/main" val="452290607"/>
              </p:ext>
            </p:extLst>
          </p:nvPr>
        </p:nvGraphicFramePr>
        <p:xfrm>
          <a:off x="2300287" y="1153462"/>
          <a:ext cx="4543425" cy="2520280"/>
        </p:xfrm>
        <a:graphic>
          <a:graphicData uri="http://schemas.openxmlformats.org/presentationml/2006/ole">
            <mc:AlternateContent xmlns:mc="http://schemas.openxmlformats.org/markup-compatibility/2006">
              <mc:Choice xmlns:v="urn:schemas-microsoft-com:vml" Requires="v">
                <p:oleObj spid="_x0000_s2060" name="Worksheet" r:id="rId4" imgW="4543376" imgH="1914637" progId="Excel.Sheet.12">
                  <p:embed/>
                </p:oleObj>
              </mc:Choice>
              <mc:Fallback>
                <p:oleObj name="Worksheet" r:id="rId4" imgW="4543376" imgH="1914637" progId="Excel.Sheet.12">
                  <p:embed/>
                  <p:pic>
                    <p:nvPicPr>
                      <p:cNvPr id="2" name="Objeto 1">
                        <a:extLst>
                          <a:ext uri="{FF2B5EF4-FFF2-40B4-BE49-F238E27FC236}">
                            <a16:creationId xmlns:a16="http://schemas.microsoft.com/office/drawing/2014/main" id="{71B4F826-9FA0-41D0-9586-7ECDD5C40BFA}"/>
                          </a:ext>
                        </a:extLst>
                      </p:cNvPr>
                      <p:cNvPicPr/>
                      <p:nvPr/>
                    </p:nvPicPr>
                    <p:blipFill>
                      <a:blip r:embed="rId5"/>
                      <a:stretch>
                        <a:fillRect/>
                      </a:stretch>
                    </p:blipFill>
                    <p:spPr>
                      <a:xfrm>
                        <a:off x="2300287" y="1153462"/>
                        <a:ext cx="4543425" cy="2520280"/>
                      </a:xfrm>
                      <a:prstGeom prst="rect">
                        <a:avLst/>
                      </a:prstGeom>
                    </p:spPr>
                  </p:pic>
                </p:oleObj>
              </mc:Fallback>
            </mc:AlternateContent>
          </a:graphicData>
        </a:graphic>
      </p:graphicFrame>
    </p:spTree>
    <p:extLst>
      <p:ext uri="{BB962C8B-B14F-4D97-AF65-F5344CB8AC3E}">
        <p14:creationId xmlns:p14="http://schemas.microsoft.com/office/powerpoint/2010/main" val="171177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39" y="182575"/>
            <a:ext cx="6269627" cy="307777"/>
          </a:xfrm>
          <a:prstGeom prst="rect">
            <a:avLst/>
          </a:prstGeom>
          <a:noFill/>
        </p:spPr>
        <p:txBody>
          <a:bodyPr wrap="square" rtlCol="0">
            <a:spAutoFit/>
          </a:bodyPr>
          <a:lstStyle/>
          <a:p>
            <a:r>
              <a:rPr lang="es-ES" sz="1400" b="1" dirty="0">
                <a:solidFill>
                  <a:srgbClr val="FFFFFF"/>
                </a:solidFill>
              </a:rPr>
              <a:t>Resumen Plan de Mejoramiento Institucional PUMI – JUNIO 2020</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graphicFrame>
        <p:nvGraphicFramePr>
          <p:cNvPr id="6" name="Tabla 5">
            <a:extLst>
              <a:ext uri="{FF2B5EF4-FFF2-40B4-BE49-F238E27FC236}">
                <a16:creationId xmlns:a16="http://schemas.microsoft.com/office/drawing/2014/main" id="{4A598F14-EE83-4E8D-A5FB-64C6EAB51124}"/>
              </a:ext>
            </a:extLst>
          </p:cNvPr>
          <p:cNvGraphicFramePr>
            <a:graphicFrameLocks noGrp="1"/>
          </p:cNvGraphicFramePr>
          <p:nvPr>
            <p:extLst>
              <p:ext uri="{D42A27DB-BD31-4B8C-83A1-F6EECF244321}">
                <p14:modId xmlns:p14="http://schemas.microsoft.com/office/powerpoint/2010/main" val="2941170054"/>
              </p:ext>
            </p:extLst>
          </p:nvPr>
        </p:nvGraphicFramePr>
        <p:xfrm>
          <a:off x="1704622" y="672927"/>
          <a:ext cx="5633154" cy="4362926"/>
        </p:xfrm>
        <a:graphic>
          <a:graphicData uri="http://schemas.openxmlformats.org/drawingml/2006/table">
            <a:tbl>
              <a:tblPr/>
              <a:tblGrid>
                <a:gridCol w="2053754">
                  <a:extLst>
                    <a:ext uri="{9D8B030D-6E8A-4147-A177-3AD203B41FA5}">
                      <a16:colId xmlns:a16="http://schemas.microsoft.com/office/drawing/2014/main" val="1395168594"/>
                    </a:ext>
                  </a:extLst>
                </a:gridCol>
                <a:gridCol w="2053754">
                  <a:extLst>
                    <a:ext uri="{9D8B030D-6E8A-4147-A177-3AD203B41FA5}">
                      <a16:colId xmlns:a16="http://schemas.microsoft.com/office/drawing/2014/main" val="2828697886"/>
                    </a:ext>
                  </a:extLst>
                </a:gridCol>
                <a:gridCol w="1525646">
                  <a:extLst>
                    <a:ext uri="{9D8B030D-6E8A-4147-A177-3AD203B41FA5}">
                      <a16:colId xmlns:a16="http://schemas.microsoft.com/office/drawing/2014/main" val="2724083239"/>
                    </a:ext>
                  </a:extLst>
                </a:gridCol>
              </a:tblGrid>
              <a:tr h="611391">
                <a:tc>
                  <a:txBody>
                    <a:bodyPr/>
                    <a:lstStyle/>
                    <a:p>
                      <a:pPr algn="ctr" fontAlgn="ctr"/>
                      <a:r>
                        <a:rPr lang="es-CO" sz="1000" b="1" i="0" u="none" strike="noStrike" dirty="0">
                          <a:solidFill>
                            <a:srgbClr val="000000"/>
                          </a:solidFill>
                          <a:effectLst/>
                          <a:latin typeface="Calibri" panose="020F0502020204030204" pitchFamily="34" charset="0"/>
                        </a:rPr>
                        <a:t>DEPENDENCIA</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a:solidFill>
                            <a:srgbClr val="000000"/>
                          </a:solidFill>
                          <a:effectLst/>
                          <a:latin typeface="Calibri" panose="020F0502020204030204" pitchFamily="34" charset="0"/>
                        </a:rPr>
                        <a:t>PROCESO</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900" b="1" i="0" u="none" strike="noStrike">
                          <a:solidFill>
                            <a:srgbClr val="000000"/>
                          </a:solidFill>
                          <a:effectLst/>
                          <a:latin typeface="Calibri" panose="020F0502020204030204" pitchFamily="34" charset="0"/>
                        </a:rPr>
                        <a:t>TOTAL ACCIONES POR EJECUTAR A JUNIO 2020</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73682246"/>
                  </a:ext>
                </a:extLst>
              </a:tr>
              <a:tr h="177215">
                <a:tc rowSpan="4">
                  <a:txBody>
                    <a:bodyPr/>
                    <a:lstStyle/>
                    <a:p>
                      <a:pPr algn="l" fontAlgn="ctr"/>
                      <a:r>
                        <a:rPr lang="es-CO" sz="1000" b="0" i="0" u="none" strike="noStrike" dirty="0">
                          <a:solidFill>
                            <a:srgbClr val="000000"/>
                          </a:solidFill>
                          <a:effectLst/>
                          <a:latin typeface="Calibri" panose="020F0502020204030204" pitchFamily="34" charset="0"/>
                        </a:rPr>
                        <a:t>SUBDIRECCIÓN TÉCNICA</a:t>
                      </a:r>
                    </a:p>
                  </a:txBody>
                  <a:tcPr marL="86994" marR="86994" marT="43497" marB="43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LATIENDA</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096008"/>
                  </a:ext>
                </a:extLst>
              </a:tr>
              <a:tr h="434177">
                <a:tc vMerge="1">
                  <a:txBody>
                    <a:bodyPr/>
                    <a:lstStyle/>
                    <a:p>
                      <a:endParaRPr lang="es-CO"/>
                    </a:p>
                  </a:txBody>
                  <a:tcPr/>
                </a:tc>
                <a:tc>
                  <a:txBody>
                    <a:bodyPr/>
                    <a:lstStyle/>
                    <a:p>
                      <a:pPr algn="l" fontAlgn="ctr"/>
                      <a:r>
                        <a:rPr lang="es-ES" sz="900" b="0" i="0" u="none" strike="noStrike">
                          <a:solidFill>
                            <a:srgbClr val="000000"/>
                          </a:solidFill>
                          <a:effectLst/>
                          <a:latin typeface="Calibri" panose="020F0502020204030204" pitchFamily="34" charset="0"/>
                        </a:rPr>
                        <a:t>ACCIONES DE SUBD. EN EL PROCESO GESTIÓN DOCUMENTAL</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145848"/>
                  </a:ext>
                </a:extLst>
              </a:tr>
              <a:tr h="18607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LA IMPRENTA</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10</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226921"/>
                  </a:ext>
                </a:extLst>
              </a:tr>
              <a:tr h="186076">
                <a:tc vMerge="1">
                  <a:txBody>
                    <a:bodyPr/>
                    <a:lstStyle/>
                    <a:p>
                      <a:endParaRPr lang="es-CO"/>
                    </a:p>
                  </a:txBody>
                  <a:tcPr/>
                </a:tc>
                <a:tc>
                  <a:txBody>
                    <a:bodyPr/>
                    <a:lstStyle/>
                    <a:p>
                      <a:pPr algn="l" fontAlgn="ctr"/>
                      <a:r>
                        <a:rPr lang="es-CO" sz="1000" b="1" i="0" u="none" strike="noStrike">
                          <a:solidFill>
                            <a:srgbClr val="000000"/>
                          </a:solidFill>
                          <a:effectLst/>
                          <a:latin typeface="Calibri" panose="020F0502020204030204" pitchFamily="34" charset="0"/>
                        </a:rPr>
                        <a:t>TOTALES</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0" i="0" u="none" strike="noStrike">
                          <a:solidFill>
                            <a:srgbClr val="000000"/>
                          </a:solidFill>
                          <a:effectLst/>
                          <a:latin typeface="Calibri" panose="020F0502020204030204" pitchFamily="34" charset="0"/>
                        </a:rPr>
                        <a:t>22</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35084421"/>
                  </a:ext>
                </a:extLst>
              </a:tr>
              <a:tr h="177215">
                <a:tc rowSpan="3">
                  <a:txBody>
                    <a:bodyPr/>
                    <a:lstStyle/>
                    <a:p>
                      <a:pPr algn="l" fontAlgn="ctr"/>
                      <a:r>
                        <a:rPr lang="es-CO" sz="1000" b="0" i="0" u="none" strike="noStrike">
                          <a:solidFill>
                            <a:srgbClr val="000000"/>
                          </a:solidFill>
                          <a:effectLst/>
                          <a:latin typeface="Calibri" panose="020F0502020204030204" pitchFamily="34" charset="0"/>
                        </a:rPr>
                        <a:t>OFICINA ASESORA JURÍDICA</a:t>
                      </a:r>
                    </a:p>
                  </a:txBody>
                  <a:tcPr marL="86994" marR="86994" marT="43497" marB="43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GESTIÓN CONTRACTUAL</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11</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598865"/>
                  </a:ext>
                </a:extLst>
              </a:tr>
              <a:tr h="331283">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OAJ COMPARTIDAS CON FINANCIERA</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547650"/>
                  </a:ext>
                </a:extLst>
              </a:tr>
              <a:tr h="186076">
                <a:tc vMerge="1">
                  <a:txBody>
                    <a:bodyPr/>
                    <a:lstStyle/>
                    <a:p>
                      <a:endParaRPr lang="es-CO"/>
                    </a:p>
                  </a:txBody>
                  <a:tcPr/>
                </a:tc>
                <a:tc>
                  <a:txBody>
                    <a:bodyPr/>
                    <a:lstStyle/>
                    <a:p>
                      <a:pPr algn="l" fontAlgn="ctr"/>
                      <a:r>
                        <a:rPr lang="es-CO" sz="1000" b="0" i="0" u="none" strike="noStrike" dirty="0">
                          <a:solidFill>
                            <a:srgbClr val="000000"/>
                          </a:solidFill>
                          <a:effectLst/>
                          <a:latin typeface="Calibri" panose="020F0502020204030204" pitchFamily="34" charset="0"/>
                        </a:rPr>
                        <a:t>TOTALES</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0" i="0" u="none" strike="noStrike">
                          <a:solidFill>
                            <a:srgbClr val="000000"/>
                          </a:solidFill>
                          <a:effectLst/>
                          <a:latin typeface="Calibri" panose="020F0502020204030204" pitchFamily="34" charset="0"/>
                        </a:rPr>
                        <a:t>13</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5960604"/>
                  </a:ext>
                </a:extLst>
              </a:tr>
              <a:tr h="248101">
                <a:tc rowSpan="2">
                  <a:txBody>
                    <a:bodyPr/>
                    <a:lstStyle/>
                    <a:p>
                      <a:pPr algn="l" fontAlgn="ctr"/>
                      <a:r>
                        <a:rPr lang="es-CO" sz="1000" b="0" i="0" u="none" strike="noStrike">
                          <a:solidFill>
                            <a:srgbClr val="000000"/>
                          </a:solidFill>
                          <a:effectLst/>
                          <a:latin typeface="Calibri" panose="020F0502020204030204" pitchFamily="34" charset="0"/>
                        </a:rPr>
                        <a:t>OFICINA ASESORA DE PLANEACIÓN</a:t>
                      </a:r>
                    </a:p>
                  </a:txBody>
                  <a:tcPr marL="86994" marR="86994" marT="43497" marB="43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INFORMÁTICA Y TECNOLOGÍA</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395852"/>
                  </a:ext>
                </a:extLst>
              </a:tr>
              <a:tr h="18607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TOTALES</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0" i="0" u="none" strike="noStrike">
                          <a:solidFill>
                            <a:srgbClr val="000000"/>
                          </a:solidFill>
                          <a:effectLst/>
                          <a:latin typeface="Calibri" panose="020F0502020204030204" pitchFamily="34" charset="0"/>
                        </a:rPr>
                        <a:t>2</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60847048"/>
                  </a:ext>
                </a:extLst>
              </a:tr>
              <a:tr h="177215">
                <a:tc rowSpan="3">
                  <a:txBody>
                    <a:bodyPr/>
                    <a:lstStyle/>
                    <a:p>
                      <a:pPr algn="l" fontAlgn="ctr"/>
                      <a:r>
                        <a:rPr lang="es-CO" sz="900" b="0" i="0" u="none" strike="noStrike">
                          <a:solidFill>
                            <a:srgbClr val="000000"/>
                          </a:solidFill>
                          <a:effectLst/>
                          <a:latin typeface="Calibri" panose="020F0502020204030204" pitchFamily="34" charset="0"/>
                        </a:rPr>
                        <a:t>ADMINISTRATIVA Y FINANCIERA</a:t>
                      </a:r>
                    </a:p>
                  </a:txBody>
                  <a:tcPr marL="86994" marR="86994" marT="43497" marB="43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ADMINISTRATIVO</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120066"/>
                  </a:ext>
                </a:extLst>
              </a:tr>
              <a:tr h="18607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FINANCIERO</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5</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253060"/>
                  </a:ext>
                </a:extLst>
              </a:tr>
              <a:tr h="18607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TOTALES</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0" i="0" u="none" strike="noStrike">
                          <a:solidFill>
                            <a:srgbClr val="000000"/>
                          </a:solidFill>
                          <a:effectLst/>
                          <a:latin typeface="Calibri" panose="020F0502020204030204" pitchFamily="34" charset="0"/>
                        </a:rPr>
                        <a:t>6</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50232119"/>
                  </a:ext>
                </a:extLst>
              </a:tr>
              <a:tr h="177215">
                <a:tc rowSpan="4">
                  <a:txBody>
                    <a:bodyPr/>
                    <a:lstStyle/>
                    <a:p>
                      <a:pPr algn="l" fontAlgn="ctr"/>
                      <a:r>
                        <a:rPr lang="es-ES" sz="1000" b="0" i="0" u="none" strike="noStrike">
                          <a:solidFill>
                            <a:srgbClr val="000000"/>
                          </a:solidFill>
                          <a:effectLst/>
                          <a:latin typeface="Calibri" panose="020F0502020204030204" pitchFamily="34" charset="0"/>
                        </a:rPr>
                        <a:t>GESTIÒN HUMANA Y DE LA INFORMACIÓN</a:t>
                      </a:r>
                    </a:p>
                  </a:txBody>
                  <a:tcPr marL="86994" marR="86994" marT="43497" marB="43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ADMON DOCUMENTAL</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14</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836490"/>
                  </a:ext>
                </a:extLst>
              </a:tr>
              <a:tr h="354430">
                <a:tc vMerge="1">
                  <a:txBody>
                    <a:bodyPr/>
                    <a:lstStyle/>
                    <a:p>
                      <a:endParaRPr lang="es-CO"/>
                    </a:p>
                  </a:txBody>
                  <a:tcPr/>
                </a:tc>
                <a:tc>
                  <a:txBody>
                    <a:bodyPr/>
                    <a:lstStyle/>
                    <a:p>
                      <a:pPr algn="l" fontAlgn="ctr"/>
                      <a:r>
                        <a:rPr lang="es-ES" sz="1000" b="0" i="0" u="none" strike="noStrike">
                          <a:solidFill>
                            <a:srgbClr val="000000"/>
                          </a:solidFill>
                          <a:effectLst/>
                          <a:latin typeface="Calibri" panose="020F0502020204030204" pitchFamily="34" charset="0"/>
                        </a:rPr>
                        <a:t>GESTIÓN HUMANA - LIQUIDACIÓN DE NÓMINA</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28</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141274"/>
                  </a:ext>
                </a:extLst>
              </a:tr>
              <a:tr h="18607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ATENCIÓN AL CIUDADANO</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6</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091467"/>
                  </a:ext>
                </a:extLst>
              </a:tr>
              <a:tr h="186076">
                <a:tc vMerge="1">
                  <a:txBody>
                    <a:bodyPr/>
                    <a:lstStyle/>
                    <a:p>
                      <a:endParaRPr lang="es-CO"/>
                    </a:p>
                  </a:txBody>
                  <a:tcPr/>
                </a:tc>
                <a:tc>
                  <a:txBody>
                    <a:bodyPr/>
                    <a:lstStyle/>
                    <a:p>
                      <a:pPr algn="l" fontAlgn="ctr"/>
                      <a:r>
                        <a:rPr lang="es-CO" sz="1000" b="0" i="0" u="none" strike="noStrike">
                          <a:solidFill>
                            <a:srgbClr val="000000"/>
                          </a:solidFill>
                          <a:effectLst/>
                          <a:latin typeface="Calibri" panose="020F0502020204030204" pitchFamily="34" charset="0"/>
                        </a:rPr>
                        <a:t>TOTALES</a:t>
                      </a:r>
                    </a:p>
                  </a:txBody>
                  <a:tcPr marL="7647" marR="7647" marT="76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000" b="0" i="0" u="none" strike="noStrike">
                          <a:solidFill>
                            <a:srgbClr val="000000"/>
                          </a:solidFill>
                          <a:effectLst/>
                          <a:latin typeface="Calibri" panose="020F0502020204030204" pitchFamily="34" charset="0"/>
                        </a:rPr>
                        <a:t>48</a:t>
                      </a:r>
                    </a:p>
                  </a:txBody>
                  <a:tcPr marL="7647" marR="7647" marT="76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26672861"/>
                  </a:ext>
                </a:extLst>
              </a:tr>
              <a:tr h="186076">
                <a:tc>
                  <a:txBody>
                    <a:bodyPr/>
                    <a:lstStyle/>
                    <a:p>
                      <a:pPr algn="l" fontAlgn="b"/>
                      <a:r>
                        <a:rPr lang="es-CO" sz="1000" b="0" i="0" u="none" strike="noStrike">
                          <a:solidFill>
                            <a:srgbClr val="000000"/>
                          </a:solidFill>
                          <a:effectLst/>
                          <a:latin typeface="Calibri" panose="020F0502020204030204" pitchFamily="34" charset="0"/>
                        </a:rPr>
                        <a:t> </a:t>
                      </a:r>
                    </a:p>
                  </a:txBody>
                  <a:tcPr marL="7647" marR="7647" marT="76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panose="020F0502020204030204" pitchFamily="34" charset="0"/>
                        </a:rPr>
                        <a:t>TOTALES</a:t>
                      </a:r>
                    </a:p>
                  </a:txBody>
                  <a:tcPr marL="7647" marR="7647" marT="76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000" b="1" i="0" u="none" strike="noStrike" dirty="0">
                          <a:solidFill>
                            <a:srgbClr val="000000"/>
                          </a:solidFill>
                          <a:effectLst/>
                          <a:latin typeface="Calibri" panose="020F0502020204030204" pitchFamily="34" charset="0"/>
                        </a:rPr>
                        <a:t>91</a:t>
                      </a:r>
                    </a:p>
                  </a:txBody>
                  <a:tcPr marL="7647" marR="7647" marT="76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6006879"/>
                  </a:ext>
                </a:extLst>
              </a:tr>
            </a:tbl>
          </a:graphicData>
        </a:graphic>
      </p:graphicFrame>
    </p:spTree>
    <p:extLst>
      <p:ext uri="{BB962C8B-B14F-4D97-AF65-F5344CB8AC3E}">
        <p14:creationId xmlns:p14="http://schemas.microsoft.com/office/powerpoint/2010/main" val="221261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6" name="CuadroTexto 5">
            <a:extLst>
              <a:ext uri="{FF2B5EF4-FFF2-40B4-BE49-F238E27FC236}">
                <a16:creationId xmlns:a16="http://schemas.microsoft.com/office/drawing/2014/main" id="{33FD35A8-8C1F-4ED5-B5E0-4DA3B669E38A}"/>
              </a:ext>
            </a:extLst>
          </p:cNvPr>
          <p:cNvSpPr txBox="1"/>
          <p:nvPr/>
        </p:nvSpPr>
        <p:spPr>
          <a:xfrm>
            <a:off x="368240" y="149989"/>
            <a:ext cx="4650800" cy="307777"/>
          </a:xfrm>
          <a:prstGeom prst="rect">
            <a:avLst/>
          </a:prstGeom>
          <a:noFill/>
        </p:spPr>
        <p:txBody>
          <a:bodyPr wrap="square" rtlCol="0">
            <a:spAutoFit/>
          </a:bodyPr>
          <a:lstStyle>
            <a:defPPr>
              <a:defRPr lang="es-ES"/>
            </a:defPPr>
            <a:lvl1pPr>
              <a:defRPr sz="1400" b="1">
                <a:solidFill>
                  <a:srgbClr val="FFFFFF"/>
                </a:solidFill>
              </a:defRPr>
            </a:lvl1pPr>
          </a:lstStyle>
          <a:p>
            <a:r>
              <a:rPr lang="es-ES" dirty="0"/>
              <a:t>Conclusiones</a:t>
            </a:r>
          </a:p>
        </p:txBody>
      </p:sp>
      <p:sp>
        <p:nvSpPr>
          <p:cNvPr id="2" name="CuadroTexto 1">
            <a:extLst>
              <a:ext uri="{FF2B5EF4-FFF2-40B4-BE49-F238E27FC236}">
                <a16:creationId xmlns:a16="http://schemas.microsoft.com/office/drawing/2014/main" id="{A1586D56-D8E3-4C37-85C3-68F3671D3C7D}"/>
              </a:ext>
            </a:extLst>
          </p:cNvPr>
          <p:cNvSpPr txBox="1"/>
          <p:nvPr/>
        </p:nvSpPr>
        <p:spPr>
          <a:xfrm>
            <a:off x="557554" y="1196752"/>
            <a:ext cx="8028892" cy="3322961"/>
          </a:xfrm>
          <a:prstGeom prst="rect">
            <a:avLst/>
          </a:prstGeom>
          <a:noFill/>
        </p:spPr>
        <p:txBody>
          <a:bodyPr wrap="square">
            <a:spAutoFit/>
          </a:bodyPr>
          <a:lstStyle/>
          <a:p>
            <a:pPr marL="357712" marR="0" lvl="0" indent="-171450" algn="l" defTabSz="914400" rtl="0" eaLnBrk="1" fontAlgn="auto" latinLnBrk="0" hangingPunct="1">
              <a:lnSpc>
                <a:spcPct val="90000"/>
              </a:lnSpc>
              <a:spcBef>
                <a:spcPts val="533"/>
              </a:spcBef>
              <a:spcAft>
                <a:spcPts val="0"/>
              </a:spcAft>
              <a:buClr>
                <a:prstClr val="black"/>
              </a:buClr>
              <a:buSzPts val="1400"/>
              <a:buFont typeface="Arial" panose="020B0604020202020204" pitchFamily="34" charset="0"/>
              <a:buChar char="•"/>
              <a:tabLst/>
              <a:defRPr/>
            </a:pPr>
            <a:r>
              <a:rPr lang="es" sz="1600" dirty="0">
                <a:sym typeface="Roboto Light"/>
              </a:rPr>
              <a:t>Conforme a los resultados de los seguimientos y evaluación de los procesos realizado en la vigencia 2020, se evidencia que el INCI se encuentra en proceso de fortalecimiento de las dimensiones y políticas establecidas en el MIPG y del Sistema de Control Interno, lo que le ha permitido mejorar el Indice de Desempeño Institucional, ubicándose en 91.5 </a:t>
            </a:r>
            <a:r>
              <a:rPr lang="es-CO" sz="1600" dirty="0">
                <a:sym typeface="Roboto Light"/>
              </a:rPr>
              <a:t>de acuerdo con los resultados de la última medición realizada </a:t>
            </a:r>
            <a:r>
              <a:rPr lang="es" sz="1600" dirty="0">
                <a:sym typeface="Roboto Light"/>
              </a:rPr>
              <a:t>por el DAFP y con un Indice de Transparencia Activa ITA del 100%, de acuerdo con la medición realizada por la PGN en octubre de 2020. </a:t>
            </a:r>
          </a:p>
          <a:p>
            <a:pPr marL="357712" marR="0" lvl="0" indent="-171450" algn="l" defTabSz="914400" rtl="0" eaLnBrk="1" fontAlgn="auto" latinLnBrk="0" hangingPunct="1">
              <a:lnSpc>
                <a:spcPct val="90000"/>
              </a:lnSpc>
              <a:spcBef>
                <a:spcPts val="533"/>
              </a:spcBef>
              <a:spcAft>
                <a:spcPts val="0"/>
              </a:spcAft>
              <a:buClr>
                <a:prstClr val="black"/>
              </a:buClr>
              <a:buSzPts val="1400"/>
              <a:buFont typeface="Arial" panose="020B0604020202020204" pitchFamily="34" charset="0"/>
              <a:buChar char="•"/>
              <a:tabLst/>
              <a:defRPr/>
            </a:pPr>
            <a:r>
              <a:rPr lang="es-CO" sz="1600" dirty="0">
                <a:sym typeface="Roboto Light"/>
              </a:rPr>
              <a:t>Se continúa avanzando en la implementación del Modelo de las Tres líneas de Defensa con el propósito de fortalecer la asignación y apropiación de responsabilidades en el seguimiento y monitoreo oportunos a la medición del desempeño de los procesos, el cumplimiento de los Planes de Acción, y la gestión de los riesgos, de tal manera que se detecten oportunamente las desviaciones que puedan afectar su desempeño y el cumplimiento de los objetivos y metas institucionales. </a:t>
            </a:r>
          </a:p>
          <a:p>
            <a:pPr marL="357712" marR="0" lvl="0" indent="-171450" algn="l" defTabSz="914400" rtl="0" eaLnBrk="1" fontAlgn="auto" latinLnBrk="0" hangingPunct="1">
              <a:lnSpc>
                <a:spcPct val="90000"/>
              </a:lnSpc>
              <a:spcBef>
                <a:spcPts val="533"/>
              </a:spcBef>
              <a:spcAft>
                <a:spcPts val="0"/>
              </a:spcAft>
              <a:buClr>
                <a:prstClr val="black"/>
              </a:buClr>
              <a:buSzPts val="1400"/>
              <a:buFont typeface="Arial" panose="020B0604020202020204" pitchFamily="34" charset="0"/>
              <a:buChar char="•"/>
              <a:tabLst/>
              <a:defRPr/>
            </a:pPr>
            <a:endParaRPr kumimoji="0" lang="es" sz="1600" b="0" i="0" u="none" strike="noStrike" kern="1200" cap="none" spc="0" normalizeH="0" baseline="0" noProof="0" dirty="0">
              <a:ln>
                <a:noFill/>
              </a:ln>
              <a:solidFill>
                <a:prstClr val="black"/>
              </a:solidFill>
              <a:effectLst/>
              <a:uLnTx/>
              <a:uFillTx/>
              <a:latin typeface="Roboto Light"/>
              <a:ea typeface="Roboto Light"/>
              <a:cs typeface="Roboto Light"/>
              <a:sym typeface="Roboto Light"/>
            </a:endParaRPr>
          </a:p>
        </p:txBody>
      </p:sp>
    </p:spTree>
    <p:extLst>
      <p:ext uri="{BB962C8B-B14F-4D97-AF65-F5344CB8AC3E}">
        <p14:creationId xmlns:p14="http://schemas.microsoft.com/office/powerpoint/2010/main" val="96376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6" name="CuadroTexto 5">
            <a:extLst>
              <a:ext uri="{FF2B5EF4-FFF2-40B4-BE49-F238E27FC236}">
                <a16:creationId xmlns:a16="http://schemas.microsoft.com/office/drawing/2014/main" id="{33FD35A8-8C1F-4ED5-B5E0-4DA3B669E38A}"/>
              </a:ext>
            </a:extLst>
          </p:cNvPr>
          <p:cNvSpPr txBox="1"/>
          <p:nvPr/>
        </p:nvSpPr>
        <p:spPr>
          <a:xfrm>
            <a:off x="368240" y="149989"/>
            <a:ext cx="4650800" cy="307777"/>
          </a:xfrm>
          <a:prstGeom prst="rect">
            <a:avLst/>
          </a:prstGeom>
          <a:noFill/>
        </p:spPr>
        <p:txBody>
          <a:bodyPr wrap="square" rtlCol="0">
            <a:spAutoFit/>
          </a:bodyPr>
          <a:lstStyle>
            <a:defPPr>
              <a:defRPr lang="es-ES"/>
            </a:defPPr>
            <a:lvl1pPr>
              <a:defRPr sz="1400" b="1">
                <a:solidFill>
                  <a:srgbClr val="FFFFFF"/>
                </a:solidFill>
              </a:defRPr>
            </a:lvl1pPr>
          </a:lstStyle>
          <a:p>
            <a:r>
              <a:rPr lang="es-ES" dirty="0"/>
              <a:t>Conclusiones</a:t>
            </a:r>
          </a:p>
        </p:txBody>
      </p:sp>
      <p:sp>
        <p:nvSpPr>
          <p:cNvPr id="2" name="CuadroTexto 1">
            <a:extLst>
              <a:ext uri="{FF2B5EF4-FFF2-40B4-BE49-F238E27FC236}">
                <a16:creationId xmlns:a16="http://schemas.microsoft.com/office/drawing/2014/main" id="{8E1D30F2-BE3E-4AF2-B347-0B206DA79A31}"/>
              </a:ext>
            </a:extLst>
          </p:cNvPr>
          <p:cNvSpPr txBox="1"/>
          <p:nvPr/>
        </p:nvSpPr>
        <p:spPr>
          <a:xfrm>
            <a:off x="670443" y="941633"/>
            <a:ext cx="8028892" cy="4051878"/>
          </a:xfrm>
          <a:prstGeom prst="rect">
            <a:avLst/>
          </a:prstGeom>
          <a:noFill/>
        </p:spPr>
        <p:txBody>
          <a:bodyPr wrap="square">
            <a:spAutoFit/>
          </a:bodyPr>
          <a:lstStyle/>
          <a:p>
            <a:pPr marL="357712" marR="0" lvl="0" indent="-171450" algn="l" defTabSz="914400" rtl="0" eaLnBrk="1" fontAlgn="auto" latinLnBrk="0" hangingPunct="1">
              <a:lnSpc>
                <a:spcPct val="90000"/>
              </a:lnSpc>
              <a:spcBef>
                <a:spcPts val="533"/>
              </a:spcBef>
              <a:spcAft>
                <a:spcPts val="0"/>
              </a:spcAft>
              <a:buClr>
                <a:prstClr val="black"/>
              </a:buClr>
              <a:buSzPts val="1400"/>
              <a:buFont typeface="Arial" panose="020B0604020202020204" pitchFamily="34" charset="0"/>
              <a:buChar char="•"/>
              <a:tabLst/>
              <a:defRPr/>
            </a:pPr>
            <a:r>
              <a:rPr lang="es-ES" sz="1600" dirty="0"/>
              <a:t>De la evaluación realizada al Sistema de Control Interno con corte a junio de 2020, se evidencia que la entidad tiene todos los componentes del MIPG operando de manera integrada, aunque se presentan debilidades en algunos aspectos que requieren acciones de mejora en el diseño y ejecución de los controles.</a:t>
            </a:r>
          </a:p>
          <a:p>
            <a:pPr marL="357712" marR="0" lvl="0" indent="-171450" algn="l" defTabSz="914400" rtl="0" eaLnBrk="1" fontAlgn="auto" latinLnBrk="0" hangingPunct="1">
              <a:lnSpc>
                <a:spcPct val="90000"/>
              </a:lnSpc>
              <a:spcBef>
                <a:spcPts val="533"/>
              </a:spcBef>
              <a:spcAft>
                <a:spcPts val="0"/>
              </a:spcAft>
              <a:buClr>
                <a:prstClr val="black"/>
              </a:buClr>
              <a:buSzPts val="1400"/>
              <a:buFont typeface="Arial" panose="020B0604020202020204" pitchFamily="34" charset="0"/>
              <a:buChar char="•"/>
              <a:tabLst/>
              <a:defRPr/>
            </a:pPr>
            <a:r>
              <a:rPr lang="es-ES" sz="1600" dirty="0"/>
              <a:t>La entidad cuenta con un Sistema de Control Interno establecido, e institucionalizado, a través de procesos, procedimientos, políticas, guías, manuales estableciendo niveles de autoridad y responsabilidad frente a la tomas de decisiones. Sin embargo se evidencian debilidades en algunos aspectos que requieren el establecimiento de acciones de mejora en el diseño y ejecución de los controles. </a:t>
            </a:r>
          </a:p>
          <a:p>
            <a:pPr marL="357712" marR="0" lvl="0" indent="-171450" algn="l" defTabSz="914400" rtl="0" eaLnBrk="1" fontAlgn="auto" latinLnBrk="0" hangingPunct="1">
              <a:lnSpc>
                <a:spcPct val="90000"/>
              </a:lnSpc>
              <a:spcBef>
                <a:spcPts val="533"/>
              </a:spcBef>
              <a:spcAft>
                <a:spcPts val="0"/>
              </a:spcAft>
              <a:buClr>
                <a:prstClr val="black"/>
              </a:buClr>
              <a:buSzPts val="1400"/>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De acuerdo con la evaluación realizada se observa que el sistema de control interno del INCI es efectivo, teniendo en cuenta el resultado de la medición del Sistema de Control Interno realizado con corte a junio de 2020, con un resultado del 90%. No obstante, se evidencian debilidades en algunos aspectos que requieren la implementación de planes de mejoramiento. Se recomienda fortalecer el ambiente de control y las actividades de control con el fin de mejorar el índice de desempeño de estos componentes en la Dimensión 7 Control Interno.</a:t>
            </a:r>
            <a:endParaRPr kumimoji="0" lang="es" sz="1600" b="0" i="0" u="none" strike="noStrike" kern="1200" cap="none" spc="0" normalizeH="0" baseline="0" noProof="0" dirty="0">
              <a:ln>
                <a:noFill/>
              </a:ln>
              <a:solidFill>
                <a:prstClr val="black"/>
              </a:solidFill>
              <a:effectLst/>
              <a:uLnTx/>
              <a:uFillTx/>
              <a:latin typeface="Roboto Light"/>
              <a:ea typeface="Roboto Light"/>
              <a:cs typeface="Roboto Light"/>
              <a:sym typeface="Roboto Light"/>
            </a:endParaRPr>
          </a:p>
          <a:p>
            <a:pPr marL="357712" marR="0" lvl="0" indent="-171450" algn="l" defTabSz="914400" rtl="0" eaLnBrk="1" fontAlgn="auto" latinLnBrk="0" hangingPunct="1">
              <a:lnSpc>
                <a:spcPct val="90000"/>
              </a:lnSpc>
              <a:spcBef>
                <a:spcPts val="533"/>
              </a:spcBef>
              <a:spcAft>
                <a:spcPts val="0"/>
              </a:spcAft>
              <a:buClr>
                <a:prstClr val="black"/>
              </a:buClr>
              <a:buSzPts val="1400"/>
              <a:buFont typeface="Arial" panose="020B0604020202020204" pitchFamily="34" charset="0"/>
              <a:buChar char="•"/>
              <a:tabLst/>
              <a:defRPr/>
            </a:pPr>
            <a:endParaRPr lang="es-ES" sz="1600" dirty="0"/>
          </a:p>
        </p:txBody>
      </p:sp>
    </p:spTree>
    <p:extLst>
      <p:ext uri="{BB962C8B-B14F-4D97-AF65-F5344CB8AC3E}">
        <p14:creationId xmlns:p14="http://schemas.microsoft.com/office/powerpoint/2010/main" val="233755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Agenda del día</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4">
            <a:extLst>
              <a:ext uri="{FF2B5EF4-FFF2-40B4-BE49-F238E27FC236}">
                <a16:creationId xmlns:a16="http://schemas.microsoft.com/office/drawing/2014/main" id="{B356AD89-9248-4CB3-89C5-9B3927230208}"/>
              </a:ext>
            </a:extLst>
          </p:cNvPr>
          <p:cNvSpPr txBox="1"/>
          <p:nvPr/>
        </p:nvSpPr>
        <p:spPr>
          <a:xfrm>
            <a:off x="733787" y="1111250"/>
            <a:ext cx="6105525" cy="2921000"/>
          </a:xfrm>
          <a:prstGeom prst="rect">
            <a:avLst/>
          </a:prstGeom>
        </p:spPr>
        <p:txBody>
          <a:bodyPr vert="horz" wrap="square" lIns="0" tIns="130810" rIns="0" bIns="0" rtlCol="0">
            <a:spAutoFit/>
          </a:bodyPr>
          <a:lstStyle/>
          <a:p>
            <a:pPr marL="311150" indent="-238760">
              <a:lnSpc>
                <a:spcPct val="100000"/>
              </a:lnSpc>
              <a:spcBef>
                <a:spcPts val="1030"/>
              </a:spcBef>
              <a:buAutoNum type="arabicParenR"/>
              <a:tabLst>
                <a:tab pos="311785" algn="l"/>
              </a:tabLst>
            </a:pPr>
            <a:r>
              <a:rPr sz="1600" b="1" spc="-50" dirty="0">
                <a:solidFill>
                  <a:srgbClr val="0A316E"/>
                </a:solidFill>
                <a:latin typeface="Verdana"/>
                <a:cs typeface="Verdana"/>
              </a:rPr>
              <a:t>Himno </a:t>
            </a:r>
            <a:r>
              <a:rPr sz="1600" b="1" spc="-70" dirty="0">
                <a:solidFill>
                  <a:srgbClr val="0A316E"/>
                </a:solidFill>
                <a:latin typeface="Verdana"/>
                <a:cs typeface="Verdana"/>
              </a:rPr>
              <a:t>Nacional </a:t>
            </a:r>
            <a:r>
              <a:rPr sz="1600" b="1" spc="-45" dirty="0">
                <a:solidFill>
                  <a:srgbClr val="0A316E"/>
                </a:solidFill>
                <a:latin typeface="Verdana"/>
                <a:cs typeface="Verdana"/>
              </a:rPr>
              <a:t>de </a:t>
            </a:r>
            <a:r>
              <a:rPr sz="1600" b="1" spc="-95" dirty="0">
                <a:solidFill>
                  <a:srgbClr val="0A316E"/>
                </a:solidFill>
                <a:latin typeface="Verdana"/>
                <a:cs typeface="Verdana"/>
              </a:rPr>
              <a:t>la </a:t>
            </a:r>
            <a:r>
              <a:rPr sz="1600" b="1" spc="-60" dirty="0">
                <a:solidFill>
                  <a:srgbClr val="0A316E"/>
                </a:solidFill>
                <a:latin typeface="Verdana"/>
                <a:cs typeface="Verdana"/>
              </a:rPr>
              <a:t>República </a:t>
            </a:r>
            <a:r>
              <a:rPr sz="1600" b="1" spc="-45" dirty="0">
                <a:solidFill>
                  <a:srgbClr val="0A316E"/>
                </a:solidFill>
                <a:latin typeface="Verdana"/>
                <a:cs typeface="Verdana"/>
              </a:rPr>
              <a:t>de</a:t>
            </a:r>
            <a:r>
              <a:rPr sz="1600" b="1" spc="-345" dirty="0">
                <a:solidFill>
                  <a:srgbClr val="0A316E"/>
                </a:solidFill>
                <a:latin typeface="Verdana"/>
                <a:cs typeface="Verdana"/>
              </a:rPr>
              <a:t> </a:t>
            </a:r>
            <a:r>
              <a:rPr sz="1600" b="1" spc="-60" dirty="0">
                <a:solidFill>
                  <a:srgbClr val="0A316E"/>
                </a:solidFill>
                <a:latin typeface="Verdana"/>
                <a:cs typeface="Verdana"/>
              </a:rPr>
              <a:t>Colombia</a:t>
            </a:r>
            <a:endParaRPr sz="1600" dirty="0">
              <a:latin typeface="Verdana"/>
              <a:cs typeface="Verdana"/>
            </a:endParaRPr>
          </a:p>
          <a:p>
            <a:pPr marL="311150" indent="-279400">
              <a:lnSpc>
                <a:spcPct val="100000"/>
              </a:lnSpc>
              <a:spcBef>
                <a:spcPts val="930"/>
              </a:spcBef>
              <a:buAutoNum type="arabicParenR"/>
              <a:tabLst>
                <a:tab pos="311785" algn="l"/>
              </a:tabLst>
            </a:pPr>
            <a:r>
              <a:rPr sz="1600" b="1" spc="-90" dirty="0">
                <a:solidFill>
                  <a:srgbClr val="0A316E"/>
                </a:solidFill>
                <a:latin typeface="Verdana"/>
                <a:cs typeface="Verdana"/>
              </a:rPr>
              <a:t>Ley </a:t>
            </a:r>
            <a:r>
              <a:rPr sz="1600" b="1" spc="-280" dirty="0">
                <a:solidFill>
                  <a:srgbClr val="0A316E"/>
                </a:solidFill>
                <a:latin typeface="Verdana"/>
                <a:cs typeface="Verdana"/>
              </a:rPr>
              <a:t>1757 </a:t>
            </a:r>
            <a:r>
              <a:rPr sz="1600" b="1" spc="-45" dirty="0">
                <a:solidFill>
                  <a:srgbClr val="0A316E"/>
                </a:solidFill>
                <a:latin typeface="Verdana"/>
                <a:cs typeface="Verdana"/>
              </a:rPr>
              <a:t>de </a:t>
            </a:r>
            <a:r>
              <a:rPr sz="1600" b="1" spc="-245" dirty="0">
                <a:solidFill>
                  <a:srgbClr val="0A316E"/>
                </a:solidFill>
                <a:latin typeface="Verdana"/>
                <a:cs typeface="Verdana"/>
              </a:rPr>
              <a:t>2015, </a:t>
            </a:r>
            <a:r>
              <a:rPr sz="1600" b="1" spc="-65" dirty="0">
                <a:solidFill>
                  <a:srgbClr val="0A316E"/>
                </a:solidFill>
                <a:latin typeface="Verdana"/>
                <a:cs typeface="Verdana"/>
              </a:rPr>
              <a:t>Artículo</a:t>
            </a:r>
            <a:r>
              <a:rPr sz="1600" b="1" spc="-165" dirty="0">
                <a:solidFill>
                  <a:srgbClr val="0A316E"/>
                </a:solidFill>
                <a:latin typeface="Verdana"/>
                <a:cs typeface="Verdana"/>
              </a:rPr>
              <a:t> </a:t>
            </a:r>
            <a:r>
              <a:rPr sz="1600" b="1" spc="-210" dirty="0">
                <a:solidFill>
                  <a:srgbClr val="0A316E"/>
                </a:solidFill>
                <a:latin typeface="Verdana"/>
                <a:cs typeface="Verdana"/>
              </a:rPr>
              <a:t>53</a:t>
            </a:r>
            <a:endParaRPr sz="1600" dirty="0">
              <a:latin typeface="Verdana"/>
              <a:cs typeface="Verdana"/>
            </a:endParaRPr>
          </a:p>
          <a:p>
            <a:pPr marL="311150" indent="-279400">
              <a:lnSpc>
                <a:spcPct val="100000"/>
              </a:lnSpc>
              <a:spcBef>
                <a:spcPts val="930"/>
              </a:spcBef>
              <a:buAutoNum type="arabicParenR"/>
              <a:tabLst>
                <a:tab pos="311785" algn="l"/>
              </a:tabLst>
            </a:pPr>
            <a:r>
              <a:rPr sz="1600" b="1" spc="-95" dirty="0">
                <a:solidFill>
                  <a:srgbClr val="0A316E"/>
                </a:solidFill>
                <a:latin typeface="Verdana"/>
                <a:cs typeface="Verdana"/>
              </a:rPr>
              <a:t>Intervención </a:t>
            </a:r>
            <a:r>
              <a:rPr sz="1600" b="1" spc="-114" dirty="0">
                <a:solidFill>
                  <a:srgbClr val="0A316E"/>
                </a:solidFill>
                <a:latin typeface="Verdana"/>
                <a:cs typeface="Verdana"/>
              </a:rPr>
              <a:t>Dr. </a:t>
            </a:r>
            <a:r>
              <a:rPr sz="1600" b="1" spc="-90" dirty="0">
                <a:solidFill>
                  <a:srgbClr val="0A316E"/>
                </a:solidFill>
                <a:latin typeface="Verdana"/>
                <a:cs typeface="Verdana"/>
              </a:rPr>
              <a:t>Carlos </a:t>
            </a:r>
            <a:r>
              <a:rPr sz="1600" b="1" spc="-105" dirty="0">
                <a:solidFill>
                  <a:srgbClr val="0A316E"/>
                </a:solidFill>
                <a:latin typeface="Verdana"/>
                <a:cs typeface="Verdana"/>
              </a:rPr>
              <a:t>Parra </a:t>
            </a:r>
            <a:r>
              <a:rPr sz="1600" b="1" spc="-75" dirty="0">
                <a:solidFill>
                  <a:srgbClr val="0A316E"/>
                </a:solidFill>
                <a:latin typeface="Verdana"/>
                <a:cs typeface="Verdana"/>
              </a:rPr>
              <a:t>Dussan </a:t>
            </a:r>
            <a:r>
              <a:rPr sz="1600" b="1" spc="-340" dirty="0">
                <a:solidFill>
                  <a:srgbClr val="0A316E"/>
                </a:solidFill>
                <a:latin typeface="Verdana"/>
                <a:cs typeface="Verdana"/>
              </a:rPr>
              <a:t>– </a:t>
            </a:r>
            <a:r>
              <a:rPr sz="1600" b="1" spc="-75" dirty="0">
                <a:solidFill>
                  <a:srgbClr val="0A316E"/>
                </a:solidFill>
                <a:latin typeface="Verdana"/>
                <a:cs typeface="Verdana"/>
              </a:rPr>
              <a:t>Director</a:t>
            </a:r>
            <a:r>
              <a:rPr sz="1600" b="1" spc="-135" dirty="0">
                <a:solidFill>
                  <a:srgbClr val="0A316E"/>
                </a:solidFill>
                <a:latin typeface="Verdana"/>
                <a:cs typeface="Verdana"/>
              </a:rPr>
              <a:t> </a:t>
            </a:r>
            <a:r>
              <a:rPr sz="1600" b="1" spc="-80" dirty="0">
                <a:solidFill>
                  <a:srgbClr val="0A316E"/>
                </a:solidFill>
                <a:latin typeface="Verdana"/>
                <a:cs typeface="Verdana"/>
              </a:rPr>
              <a:t>General</a:t>
            </a:r>
            <a:endParaRPr sz="1600" dirty="0">
              <a:latin typeface="Verdana"/>
              <a:cs typeface="Verdana"/>
            </a:endParaRPr>
          </a:p>
          <a:p>
            <a:pPr marL="311150" indent="-299085">
              <a:lnSpc>
                <a:spcPct val="100000"/>
              </a:lnSpc>
              <a:spcBef>
                <a:spcPts val="930"/>
              </a:spcBef>
              <a:buAutoNum type="arabicParenR"/>
              <a:tabLst>
                <a:tab pos="311785" algn="l"/>
              </a:tabLst>
            </a:pPr>
            <a:r>
              <a:rPr sz="1600" b="1" spc="-75" dirty="0">
                <a:solidFill>
                  <a:srgbClr val="0A316E"/>
                </a:solidFill>
                <a:latin typeface="Verdana"/>
                <a:cs typeface="Verdana"/>
              </a:rPr>
              <a:t>Gestión</a:t>
            </a:r>
            <a:r>
              <a:rPr sz="1600" b="1" spc="-114" dirty="0">
                <a:solidFill>
                  <a:srgbClr val="0A316E"/>
                </a:solidFill>
                <a:latin typeface="Verdana"/>
                <a:cs typeface="Verdana"/>
              </a:rPr>
              <a:t> </a:t>
            </a:r>
            <a:r>
              <a:rPr sz="1600" b="1" spc="-75" dirty="0">
                <a:solidFill>
                  <a:srgbClr val="0A316E"/>
                </a:solidFill>
                <a:latin typeface="Verdana"/>
                <a:cs typeface="Verdana"/>
              </a:rPr>
              <a:t>Misional</a:t>
            </a:r>
            <a:endParaRPr sz="1600" dirty="0">
              <a:latin typeface="Verdana"/>
              <a:cs typeface="Verdana"/>
            </a:endParaRPr>
          </a:p>
          <a:p>
            <a:pPr marL="311150" indent="-280035">
              <a:lnSpc>
                <a:spcPct val="100000"/>
              </a:lnSpc>
              <a:spcBef>
                <a:spcPts val="930"/>
              </a:spcBef>
              <a:buAutoNum type="arabicParenR"/>
              <a:tabLst>
                <a:tab pos="311785" algn="l"/>
              </a:tabLst>
            </a:pPr>
            <a:r>
              <a:rPr sz="1600" b="1" spc="-60" dirty="0">
                <a:solidFill>
                  <a:srgbClr val="0A316E"/>
                </a:solidFill>
                <a:latin typeface="Verdana"/>
                <a:cs typeface="Verdana"/>
              </a:rPr>
              <a:t>Ejecución</a:t>
            </a:r>
            <a:r>
              <a:rPr sz="1600" b="1" spc="-114" dirty="0">
                <a:solidFill>
                  <a:srgbClr val="0A316E"/>
                </a:solidFill>
                <a:latin typeface="Verdana"/>
                <a:cs typeface="Verdana"/>
              </a:rPr>
              <a:t> </a:t>
            </a:r>
            <a:r>
              <a:rPr sz="1600" b="1" spc="-80" dirty="0">
                <a:solidFill>
                  <a:srgbClr val="0A316E"/>
                </a:solidFill>
                <a:latin typeface="Verdana"/>
                <a:cs typeface="Verdana"/>
              </a:rPr>
              <a:t>Presupuestal</a:t>
            </a:r>
            <a:endParaRPr sz="1600" dirty="0">
              <a:latin typeface="Verdana"/>
              <a:cs typeface="Verdana"/>
            </a:endParaRPr>
          </a:p>
          <a:p>
            <a:pPr marL="311150" indent="-288925">
              <a:lnSpc>
                <a:spcPct val="100000"/>
              </a:lnSpc>
              <a:spcBef>
                <a:spcPts val="930"/>
              </a:spcBef>
              <a:buAutoNum type="arabicParenR"/>
              <a:tabLst>
                <a:tab pos="311785" algn="l"/>
              </a:tabLst>
            </a:pPr>
            <a:r>
              <a:rPr sz="1600" b="1" spc="-85" dirty="0">
                <a:solidFill>
                  <a:srgbClr val="0A316E"/>
                </a:solidFill>
                <a:latin typeface="Verdana"/>
                <a:cs typeface="Verdana"/>
              </a:rPr>
              <a:t>Servicio </a:t>
            </a:r>
            <a:r>
              <a:rPr sz="1600" b="1" spc="-95" dirty="0">
                <a:solidFill>
                  <a:srgbClr val="0A316E"/>
                </a:solidFill>
                <a:latin typeface="Verdana"/>
                <a:cs typeface="Verdana"/>
              </a:rPr>
              <a:t>al</a:t>
            </a:r>
            <a:r>
              <a:rPr sz="1600" b="1" spc="-140" dirty="0">
                <a:solidFill>
                  <a:srgbClr val="0A316E"/>
                </a:solidFill>
                <a:latin typeface="Verdana"/>
                <a:cs typeface="Verdana"/>
              </a:rPr>
              <a:t> </a:t>
            </a:r>
            <a:r>
              <a:rPr sz="1600" b="1" spc="-55" dirty="0">
                <a:solidFill>
                  <a:srgbClr val="0A316E"/>
                </a:solidFill>
                <a:latin typeface="Verdana"/>
                <a:cs typeface="Verdana"/>
              </a:rPr>
              <a:t>Ciudadano</a:t>
            </a:r>
            <a:endParaRPr sz="1600" dirty="0">
              <a:latin typeface="Verdana"/>
              <a:cs typeface="Verdana"/>
            </a:endParaRPr>
          </a:p>
          <a:p>
            <a:pPr marL="311150" indent="-285115">
              <a:lnSpc>
                <a:spcPct val="100000"/>
              </a:lnSpc>
              <a:spcBef>
                <a:spcPts val="930"/>
              </a:spcBef>
              <a:buAutoNum type="arabicParenR"/>
              <a:tabLst>
                <a:tab pos="311785" algn="l"/>
              </a:tabLst>
            </a:pPr>
            <a:r>
              <a:rPr sz="1600" b="1" spc="-75" dirty="0">
                <a:solidFill>
                  <a:srgbClr val="0A316E"/>
                </a:solidFill>
                <a:latin typeface="Verdana"/>
                <a:cs typeface="Verdana"/>
              </a:rPr>
              <a:t>Gestión</a:t>
            </a:r>
            <a:r>
              <a:rPr sz="1600" b="1" spc="-114" dirty="0">
                <a:solidFill>
                  <a:srgbClr val="0A316E"/>
                </a:solidFill>
                <a:latin typeface="Verdana"/>
                <a:cs typeface="Verdana"/>
              </a:rPr>
              <a:t> </a:t>
            </a:r>
            <a:r>
              <a:rPr sz="1600" b="1" spc="-65" dirty="0">
                <a:solidFill>
                  <a:srgbClr val="0A316E"/>
                </a:solidFill>
                <a:latin typeface="Verdana"/>
                <a:cs typeface="Verdana"/>
              </a:rPr>
              <a:t>Contractual</a:t>
            </a:r>
            <a:endParaRPr sz="1600" dirty="0">
              <a:latin typeface="Verdana"/>
              <a:cs typeface="Verdana"/>
            </a:endParaRPr>
          </a:p>
          <a:p>
            <a:pPr marL="311150" indent="-294005">
              <a:lnSpc>
                <a:spcPct val="100000"/>
              </a:lnSpc>
              <a:spcBef>
                <a:spcPts val="930"/>
              </a:spcBef>
              <a:buAutoNum type="arabicParenR"/>
              <a:tabLst>
                <a:tab pos="311785" algn="l"/>
              </a:tabLst>
            </a:pPr>
            <a:r>
              <a:rPr sz="1600" b="1" spc="-70" dirty="0">
                <a:solidFill>
                  <a:srgbClr val="0A316E"/>
                </a:solidFill>
                <a:latin typeface="Verdana"/>
                <a:cs typeface="Verdana"/>
              </a:rPr>
              <a:t>Control</a:t>
            </a:r>
            <a:r>
              <a:rPr sz="1600" b="1" spc="-114" dirty="0">
                <a:solidFill>
                  <a:srgbClr val="0A316E"/>
                </a:solidFill>
                <a:latin typeface="Verdana"/>
                <a:cs typeface="Verdana"/>
              </a:rPr>
              <a:t> Interno</a:t>
            </a:r>
            <a:endParaRPr sz="1600" dirty="0">
              <a:latin typeface="Verdana"/>
              <a:cs typeface="Verdana"/>
            </a:endParaRPr>
          </a:p>
        </p:txBody>
      </p:sp>
    </p:spTree>
    <p:extLst>
      <p:ext uri="{BB962C8B-B14F-4D97-AF65-F5344CB8AC3E}">
        <p14:creationId xmlns:p14="http://schemas.microsoft.com/office/powerpoint/2010/main" val="79646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CuadroTexto 15"/>
          <p:cNvSpPr txBox="1"/>
          <p:nvPr/>
        </p:nvSpPr>
        <p:spPr>
          <a:xfrm>
            <a:off x="2449922" y="1834064"/>
            <a:ext cx="5095239" cy="1323439"/>
          </a:xfrm>
          <a:prstGeom prst="rect">
            <a:avLst/>
          </a:prstGeom>
          <a:noFill/>
        </p:spPr>
        <p:txBody>
          <a:bodyPr wrap="square" rtlCol="0">
            <a:spAutoFit/>
          </a:bodyPr>
          <a:lstStyle/>
          <a:p>
            <a:r>
              <a:rPr lang="es-ES" sz="8000" b="1" dirty="0">
                <a:solidFill>
                  <a:schemeClr val="bg1"/>
                </a:solidFill>
              </a:rPr>
              <a:t>¡GRACIAS!</a:t>
            </a:r>
          </a:p>
        </p:txBody>
      </p:sp>
    </p:spTree>
    <p:extLst>
      <p:ext uri="{BB962C8B-B14F-4D97-AF65-F5344CB8AC3E}">
        <p14:creationId xmlns:p14="http://schemas.microsoft.com/office/powerpoint/2010/main" val="211863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81" cy="514348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sp>
        <p:nvSpPr>
          <p:cNvPr id="2" name="CuadroTexto 1"/>
          <p:cNvSpPr txBox="1"/>
          <p:nvPr/>
        </p:nvSpPr>
        <p:spPr>
          <a:xfrm>
            <a:off x="736480" y="2250323"/>
            <a:ext cx="4952452" cy="1837426"/>
          </a:xfrm>
          <a:prstGeom prst="rect">
            <a:avLst/>
          </a:prstGeom>
          <a:noFill/>
        </p:spPr>
        <p:txBody>
          <a:bodyPr wrap="square" rtlCol="0">
            <a:spAutoFit/>
          </a:bodyPr>
          <a:lstStyle/>
          <a:p>
            <a:pPr>
              <a:lnSpc>
                <a:spcPct val="80000"/>
              </a:lnSpc>
            </a:pPr>
            <a:r>
              <a:rPr lang="pt-BR" sz="7000" b="1" dirty="0">
                <a:solidFill>
                  <a:schemeClr val="bg1"/>
                </a:solidFill>
              </a:rPr>
              <a:t>Ley 1757 de 2015</a:t>
            </a:r>
            <a:endParaRPr lang="es-ES" sz="7000" b="1" dirty="0">
              <a:solidFill>
                <a:schemeClr val="bg1"/>
              </a:solidFill>
            </a:endParaRPr>
          </a:p>
        </p:txBody>
      </p:sp>
      <p:sp>
        <p:nvSpPr>
          <p:cNvPr id="3" name="CuadroTexto 2"/>
          <p:cNvSpPr txBox="1"/>
          <p:nvPr/>
        </p:nvSpPr>
        <p:spPr>
          <a:xfrm>
            <a:off x="746813" y="3954584"/>
            <a:ext cx="3825187" cy="400110"/>
          </a:xfrm>
          <a:prstGeom prst="rect">
            <a:avLst/>
          </a:prstGeom>
          <a:noFill/>
        </p:spPr>
        <p:txBody>
          <a:bodyPr wrap="square" rtlCol="0">
            <a:spAutoFit/>
          </a:bodyPr>
          <a:lstStyle/>
          <a:p>
            <a:r>
              <a:rPr lang="es-ES_tradnl" sz="2000" dirty="0">
                <a:solidFill>
                  <a:srgbClr val="FFFFFF"/>
                </a:solidFill>
              </a:rPr>
              <a:t>Artículo 53</a:t>
            </a:r>
            <a:endParaRPr lang="es-ES" sz="2000" dirty="0">
              <a:solidFill>
                <a:srgbClr val="FFFFFF"/>
              </a:solidFill>
            </a:endParaRPr>
          </a:p>
        </p:txBody>
      </p:sp>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Tree>
    <p:extLst>
      <p:ext uri="{BB962C8B-B14F-4D97-AF65-F5344CB8AC3E}">
        <p14:creationId xmlns:p14="http://schemas.microsoft.com/office/powerpoint/2010/main" val="50284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7" name="object 5">
            <a:extLst>
              <a:ext uri="{FF2B5EF4-FFF2-40B4-BE49-F238E27FC236}">
                <a16:creationId xmlns:a16="http://schemas.microsoft.com/office/drawing/2014/main" id="{184E0A05-EBE8-416F-9EF4-9263F411FE00}"/>
              </a:ext>
            </a:extLst>
          </p:cNvPr>
          <p:cNvSpPr txBox="1">
            <a:spLocks/>
          </p:cNvSpPr>
          <p:nvPr/>
        </p:nvSpPr>
        <p:spPr>
          <a:xfrm>
            <a:off x="385282" y="1335881"/>
            <a:ext cx="8373435" cy="2235200"/>
          </a:xfrm>
          <a:prstGeom prst="rect">
            <a:avLst/>
          </a:prstGeom>
        </p:spPr>
        <p:txBody>
          <a:bodyPr vert="horz" wrap="square" lIns="0" tIns="1192542" rIns="0" bIns="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635">
              <a:spcBef>
                <a:spcPts val="844"/>
              </a:spcBef>
            </a:pPr>
            <a:r>
              <a:rPr lang="es-CO" sz="3000" spc="-180">
                <a:solidFill>
                  <a:srgbClr val="FFFFFF"/>
                </a:solidFill>
              </a:rPr>
              <a:t>Dr. </a:t>
            </a:r>
            <a:r>
              <a:rPr lang="es-CO" sz="3000" spc="-130">
                <a:solidFill>
                  <a:srgbClr val="FFFFFF"/>
                </a:solidFill>
              </a:rPr>
              <a:t>Carlos </a:t>
            </a:r>
            <a:r>
              <a:rPr lang="es-CO" sz="3000" spc="-160">
                <a:solidFill>
                  <a:srgbClr val="FFFFFF"/>
                </a:solidFill>
              </a:rPr>
              <a:t>Parra</a:t>
            </a:r>
            <a:r>
              <a:rPr lang="es-CO" sz="3000" spc="-280">
                <a:solidFill>
                  <a:srgbClr val="FFFFFF"/>
                </a:solidFill>
              </a:rPr>
              <a:t> </a:t>
            </a:r>
            <a:r>
              <a:rPr lang="es-CO" sz="3000" spc="-114">
                <a:solidFill>
                  <a:srgbClr val="FFFFFF"/>
                </a:solidFill>
              </a:rPr>
              <a:t>Dussan</a:t>
            </a:r>
            <a:endParaRPr lang="es-CO" sz="3000"/>
          </a:p>
          <a:p>
            <a:pPr marL="635">
              <a:spcBef>
                <a:spcPts val="495"/>
              </a:spcBef>
            </a:pPr>
            <a:r>
              <a:rPr lang="es-CO" sz="2000" spc="25">
                <a:solidFill>
                  <a:srgbClr val="FFFFFF"/>
                </a:solidFill>
                <a:latin typeface="Verdana"/>
                <a:cs typeface="Verdana"/>
              </a:rPr>
              <a:t>Director</a:t>
            </a:r>
            <a:r>
              <a:rPr lang="es-CO" sz="2000" spc="-175">
                <a:solidFill>
                  <a:srgbClr val="FFFFFF"/>
                </a:solidFill>
                <a:latin typeface="Verdana"/>
                <a:cs typeface="Verdana"/>
              </a:rPr>
              <a:t> </a:t>
            </a:r>
            <a:r>
              <a:rPr lang="es-CO" sz="2000" spc="15">
                <a:solidFill>
                  <a:srgbClr val="FFFFFF"/>
                </a:solidFill>
                <a:latin typeface="Verdana"/>
                <a:cs typeface="Verdana"/>
              </a:rPr>
              <a:t>General</a:t>
            </a:r>
            <a:endParaRPr lang="es-CO" sz="2000">
              <a:latin typeface="Verdana"/>
              <a:cs typeface="Verdana"/>
            </a:endParaRPr>
          </a:p>
          <a:p>
            <a:pPr marL="1905">
              <a:spcBef>
                <a:spcPts val="25"/>
              </a:spcBef>
            </a:pPr>
            <a:r>
              <a:rPr lang="es-CO" sz="1400" spc="-10">
                <a:solidFill>
                  <a:srgbClr val="FFFFFF"/>
                </a:solidFill>
                <a:latin typeface="Verdana"/>
                <a:cs typeface="Verdana"/>
              </a:rPr>
              <a:t>Instituto</a:t>
            </a:r>
            <a:r>
              <a:rPr lang="es-CO" sz="1400" spc="-130">
                <a:solidFill>
                  <a:srgbClr val="FFFFFF"/>
                </a:solidFill>
                <a:latin typeface="Verdana"/>
                <a:cs typeface="Verdana"/>
              </a:rPr>
              <a:t> </a:t>
            </a:r>
            <a:r>
              <a:rPr lang="es-CO" sz="1400" spc="20">
                <a:solidFill>
                  <a:srgbClr val="FFFFFF"/>
                </a:solidFill>
                <a:latin typeface="Verdana"/>
                <a:cs typeface="Verdana"/>
              </a:rPr>
              <a:t>Nacional</a:t>
            </a:r>
            <a:r>
              <a:rPr lang="es-CO" sz="1400" spc="-130">
                <a:solidFill>
                  <a:srgbClr val="FFFFFF"/>
                </a:solidFill>
                <a:latin typeface="Verdana"/>
                <a:cs typeface="Verdana"/>
              </a:rPr>
              <a:t> </a:t>
            </a:r>
            <a:r>
              <a:rPr lang="es-CO" sz="1400" spc="-5">
                <a:solidFill>
                  <a:srgbClr val="FFFFFF"/>
                </a:solidFill>
                <a:latin typeface="Verdana"/>
                <a:cs typeface="Verdana"/>
              </a:rPr>
              <a:t>para</a:t>
            </a:r>
            <a:r>
              <a:rPr lang="es-CO" sz="1400" spc="-130">
                <a:solidFill>
                  <a:srgbClr val="FFFFFF"/>
                </a:solidFill>
                <a:latin typeface="Verdana"/>
                <a:cs typeface="Verdana"/>
              </a:rPr>
              <a:t> </a:t>
            </a:r>
            <a:r>
              <a:rPr lang="es-CO" sz="1400" spc="15">
                <a:solidFill>
                  <a:srgbClr val="FFFFFF"/>
                </a:solidFill>
                <a:latin typeface="Verdana"/>
                <a:cs typeface="Verdana"/>
              </a:rPr>
              <a:t>Ciegos</a:t>
            </a:r>
            <a:r>
              <a:rPr lang="es-CO" sz="1400" spc="-130">
                <a:solidFill>
                  <a:srgbClr val="FFFFFF"/>
                </a:solidFill>
                <a:latin typeface="Verdana"/>
                <a:cs typeface="Verdana"/>
              </a:rPr>
              <a:t> </a:t>
            </a:r>
            <a:r>
              <a:rPr lang="es-CO" sz="1400" spc="-105">
                <a:solidFill>
                  <a:srgbClr val="FFFFFF"/>
                </a:solidFill>
                <a:latin typeface="Verdana"/>
                <a:cs typeface="Verdana"/>
              </a:rPr>
              <a:t>-</a:t>
            </a:r>
            <a:r>
              <a:rPr lang="es-CO" sz="1400" spc="-130">
                <a:solidFill>
                  <a:srgbClr val="FFFFFF"/>
                </a:solidFill>
                <a:latin typeface="Verdana"/>
                <a:cs typeface="Verdana"/>
              </a:rPr>
              <a:t> </a:t>
            </a:r>
            <a:r>
              <a:rPr lang="es-CO" sz="1400" spc="-55">
                <a:solidFill>
                  <a:srgbClr val="FFFFFF"/>
                </a:solidFill>
                <a:latin typeface="Verdana"/>
                <a:cs typeface="Verdana"/>
              </a:rPr>
              <a:t>INCI</a:t>
            </a:r>
            <a:endParaRPr lang="es-CO" sz="1400" dirty="0">
              <a:latin typeface="Verdana"/>
              <a:cs typeface="Verdana"/>
            </a:endParaRPr>
          </a:p>
        </p:txBody>
      </p:sp>
      <p:sp>
        <p:nvSpPr>
          <p:cNvPr id="9" name="object 3">
            <a:extLst>
              <a:ext uri="{FF2B5EF4-FFF2-40B4-BE49-F238E27FC236}">
                <a16:creationId xmlns:a16="http://schemas.microsoft.com/office/drawing/2014/main" id="{083864EF-6FD3-439F-B540-B9B7B55471A6}"/>
              </a:ext>
            </a:extLst>
          </p:cNvPr>
          <p:cNvSpPr txBox="1">
            <a:spLocks/>
          </p:cNvSpPr>
          <p:nvPr/>
        </p:nvSpPr>
        <p:spPr>
          <a:xfrm>
            <a:off x="2658079" y="1668080"/>
            <a:ext cx="3829050" cy="787400"/>
          </a:xfrm>
          <a:prstGeom prst="rect">
            <a:avLst/>
          </a:prstGeom>
        </p:spPr>
        <p:txBody>
          <a:bodyPr vert="horz" wrap="square" lIns="0" tIns="12700" rIns="0" bIns="0" rtlCol="0">
            <a:spAutoFit/>
          </a:bodyPr>
          <a:lstStyle>
            <a:lvl1pPr>
              <a:defRPr sz="5000" b="1" i="0">
                <a:solidFill>
                  <a:schemeClr val="bg1"/>
                </a:solidFill>
                <a:latin typeface="Verdana"/>
                <a:ea typeface="+mj-ea"/>
                <a:cs typeface="Verdan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s-CO" sz="5000" b="1" i="0" u="none" strike="noStrike" kern="0" cap="none" spc="-305" normalizeH="0" baseline="0" noProof="0">
                <a:ln>
                  <a:noFill/>
                </a:ln>
                <a:solidFill>
                  <a:sysClr val="window" lastClr="FFFFFF"/>
                </a:solidFill>
                <a:effectLst/>
                <a:uLnTx/>
                <a:uFillTx/>
                <a:latin typeface="Verdana"/>
                <a:ea typeface="+mj-ea"/>
              </a:rPr>
              <a:t>DIRECCIÓN</a:t>
            </a:r>
            <a:endParaRPr kumimoji="0" lang="es-CO" sz="5000" b="1" i="0" u="none" strike="noStrike" kern="0" cap="none" spc="-305" normalizeH="0" baseline="0" noProof="0" dirty="0">
              <a:ln>
                <a:noFill/>
              </a:ln>
              <a:solidFill>
                <a:sysClr val="window" lastClr="FFFFFF"/>
              </a:solidFill>
              <a:effectLst/>
              <a:uLnTx/>
              <a:uFillTx/>
              <a:latin typeface="Verdana"/>
              <a:ea typeface="+mj-ea"/>
            </a:endParaRPr>
          </a:p>
        </p:txBody>
      </p:sp>
      <p:sp>
        <p:nvSpPr>
          <p:cNvPr id="11" name="object 4">
            <a:extLst>
              <a:ext uri="{FF2B5EF4-FFF2-40B4-BE49-F238E27FC236}">
                <a16:creationId xmlns:a16="http://schemas.microsoft.com/office/drawing/2014/main" id="{6CA14DF1-A4CE-4C48-AAF6-45DEF9B8B622}"/>
              </a:ext>
            </a:extLst>
          </p:cNvPr>
          <p:cNvSpPr/>
          <p:nvPr/>
        </p:nvSpPr>
        <p:spPr>
          <a:xfrm>
            <a:off x="2232245" y="2510270"/>
            <a:ext cx="4675505" cy="17145"/>
          </a:xfrm>
          <a:custGeom>
            <a:avLst/>
            <a:gdLst/>
            <a:ahLst/>
            <a:cxnLst/>
            <a:rect l="l" t="t" r="r" b="b"/>
            <a:pathLst>
              <a:path w="4675505" h="17144">
                <a:moveTo>
                  <a:pt x="0" y="0"/>
                </a:moveTo>
                <a:lnTo>
                  <a:pt x="4675190" y="17099"/>
                </a:lnTo>
              </a:path>
            </a:pathLst>
          </a:custGeom>
          <a:ln w="9524">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22719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2879"/>
        </a:solidFill>
        <a:effectLst/>
      </p:bgPr>
    </p:bg>
    <p:spTree>
      <p:nvGrpSpPr>
        <p:cNvPr id="1" name=""/>
        <p:cNvGrpSpPr/>
        <p:nvPr/>
      </p:nvGrpSpPr>
      <p:grpSpPr>
        <a:xfrm>
          <a:off x="0" y="0"/>
          <a:ext cx="0" cy="0"/>
          <a:chOff x="0" y="0"/>
          <a:chExt cx="0" cy="0"/>
        </a:xfrm>
      </p:grpSpPr>
      <p:pic>
        <p:nvPicPr>
          <p:cNvPr id="4" name="Imagen 3"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2" name="object 3">
            <a:extLst>
              <a:ext uri="{FF2B5EF4-FFF2-40B4-BE49-F238E27FC236}">
                <a16:creationId xmlns:a16="http://schemas.microsoft.com/office/drawing/2014/main" id="{3F3FB57C-EB93-41A6-A9C1-63498B9B80FD}"/>
              </a:ext>
            </a:extLst>
          </p:cNvPr>
          <p:cNvSpPr txBox="1"/>
          <p:nvPr/>
        </p:nvSpPr>
        <p:spPr>
          <a:xfrm>
            <a:off x="699748" y="1669062"/>
            <a:ext cx="5518150" cy="787400"/>
          </a:xfrm>
          <a:prstGeom prst="rect">
            <a:avLst/>
          </a:prstGeom>
        </p:spPr>
        <p:txBody>
          <a:bodyPr vert="horz" wrap="square" lIns="0" tIns="12700" rIns="0" bIns="0" rtlCol="0">
            <a:spAutoFit/>
          </a:bodyPr>
          <a:lstStyle/>
          <a:p>
            <a:pPr marL="12700">
              <a:lnSpc>
                <a:spcPct val="100000"/>
              </a:lnSpc>
              <a:spcBef>
                <a:spcPts val="100"/>
              </a:spcBef>
            </a:pPr>
            <a:r>
              <a:rPr sz="5000" b="1" spc="-180" dirty="0">
                <a:solidFill>
                  <a:srgbClr val="FFFFFF"/>
                </a:solidFill>
                <a:latin typeface="Verdana"/>
                <a:cs typeface="Verdana"/>
              </a:rPr>
              <a:t>G</a:t>
            </a:r>
            <a:r>
              <a:rPr sz="5000" b="1" u="heavy" spc="-180" dirty="0">
                <a:solidFill>
                  <a:srgbClr val="FFFFFF"/>
                </a:solidFill>
                <a:uFill>
                  <a:solidFill>
                    <a:srgbClr val="FFFFFF"/>
                  </a:solidFill>
                </a:uFill>
                <a:latin typeface="Verdana"/>
                <a:cs typeface="Verdana"/>
              </a:rPr>
              <a:t>estión</a:t>
            </a:r>
            <a:r>
              <a:rPr sz="5000" b="1" u="heavy" spc="-350" dirty="0">
                <a:solidFill>
                  <a:srgbClr val="FFFFFF"/>
                </a:solidFill>
                <a:uFill>
                  <a:solidFill>
                    <a:srgbClr val="FFFFFF"/>
                  </a:solidFill>
                </a:uFill>
                <a:latin typeface="Verdana"/>
                <a:cs typeface="Verdana"/>
              </a:rPr>
              <a:t> </a:t>
            </a:r>
            <a:r>
              <a:rPr sz="5000" b="1" u="heavy" spc="-180" dirty="0">
                <a:solidFill>
                  <a:srgbClr val="FFFFFF"/>
                </a:solidFill>
                <a:uFill>
                  <a:solidFill>
                    <a:srgbClr val="FFFFFF"/>
                  </a:solidFill>
                </a:uFill>
                <a:latin typeface="Verdana"/>
                <a:cs typeface="Verdana"/>
              </a:rPr>
              <a:t>Misional</a:t>
            </a:r>
            <a:endParaRPr sz="5000" dirty="0">
              <a:latin typeface="Verdana"/>
              <a:cs typeface="Verdana"/>
            </a:endParaRPr>
          </a:p>
        </p:txBody>
      </p:sp>
      <p:sp>
        <p:nvSpPr>
          <p:cNvPr id="3" name="object 4">
            <a:extLst>
              <a:ext uri="{FF2B5EF4-FFF2-40B4-BE49-F238E27FC236}">
                <a16:creationId xmlns:a16="http://schemas.microsoft.com/office/drawing/2014/main" id="{0667527A-C23B-40FB-8E10-F9EAD7DD2823}"/>
              </a:ext>
            </a:extLst>
          </p:cNvPr>
          <p:cNvSpPr txBox="1"/>
          <p:nvPr/>
        </p:nvSpPr>
        <p:spPr>
          <a:xfrm>
            <a:off x="833273" y="2581355"/>
            <a:ext cx="5041900" cy="657860"/>
          </a:xfrm>
          <a:prstGeom prst="rect">
            <a:avLst/>
          </a:prstGeom>
        </p:spPr>
        <p:txBody>
          <a:bodyPr vert="horz" wrap="square" lIns="0" tIns="22860" rIns="0" bIns="0" rtlCol="0">
            <a:spAutoFit/>
          </a:bodyPr>
          <a:lstStyle/>
          <a:p>
            <a:pPr marL="12700" marR="5080">
              <a:lnSpc>
                <a:spcPts val="1650"/>
              </a:lnSpc>
              <a:spcBef>
                <a:spcPts val="180"/>
              </a:spcBef>
            </a:pPr>
            <a:r>
              <a:rPr sz="1400" spc="20" dirty="0">
                <a:solidFill>
                  <a:srgbClr val="FFFFFF"/>
                </a:solidFill>
                <a:latin typeface="Verdana"/>
                <a:cs typeface="Verdana"/>
              </a:rPr>
              <a:t>Proyecto</a:t>
            </a:r>
            <a:r>
              <a:rPr sz="1400" spc="-110" dirty="0">
                <a:solidFill>
                  <a:srgbClr val="FFFFFF"/>
                </a:solidFill>
                <a:latin typeface="Verdana"/>
                <a:cs typeface="Verdana"/>
              </a:rPr>
              <a:t> </a:t>
            </a:r>
            <a:r>
              <a:rPr sz="1400" spc="50" dirty="0">
                <a:solidFill>
                  <a:srgbClr val="FFFFFF"/>
                </a:solidFill>
                <a:latin typeface="Verdana"/>
                <a:cs typeface="Verdana"/>
              </a:rPr>
              <a:t>de</a:t>
            </a:r>
            <a:r>
              <a:rPr sz="1400" spc="-105" dirty="0">
                <a:solidFill>
                  <a:srgbClr val="FFFFFF"/>
                </a:solidFill>
                <a:latin typeface="Verdana"/>
                <a:cs typeface="Verdana"/>
              </a:rPr>
              <a:t> </a:t>
            </a:r>
            <a:r>
              <a:rPr sz="1400" spc="-45" dirty="0">
                <a:solidFill>
                  <a:srgbClr val="FFFFFF"/>
                </a:solidFill>
                <a:latin typeface="Verdana"/>
                <a:cs typeface="Verdana"/>
              </a:rPr>
              <a:t>Inversión:</a:t>
            </a:r>
            <a:r>
              <a:rPr sz="1400" spc="-105" dirty="0">
                <a:solidFill>
                  <a:srgbClr val="FFFFFF"/>
                </a:solidFill>
                <a:latin typeface="Verdana"/>
                <a:cs typeface="Verdana"/>
              </a:rPr>
              <a:t> </a:t>
            </a:r>
            <a:r>
              <a:rPr sz="1400" spc="25" dirty="0">
                <a:solidFill>
                  <a:srgbClr val="FFFFFF"/>
                </a:solidFill>
                <a:latin typeface="Verdana"/>
                <a:cs typeface="Verdana"/>
              </a:rPr>
              <a:t>Mejoramiento</a:t>
            </a:r>
            <a:r>
              <a:rPr sz="1400" spc="-110" dirty="0">
                <a:solidFill>
                  <a:srgbClr val="FFFFFF"/>
                </a:solidFill>
                <a:latin typeface="Verdana"/>
                <a:cs typeface="Verdana"/>
              </a:rPr>
              <a:t> </a:t>
            </a:r>
            <a:r>
              <a:rPr sz="1400" spc="50" dirty="0">
                <a:solidFill>
                  <a:srgbClr val="FFFFFF"/>
                </a:solidFill>
                <a:latin typeface="Verdana"/>
                <a:cs typeface="Verdana"/>
              </a:rPr>
              <a:t>de</a:t>
            </a:r>
            <a:r>
              <a:rPr sz="1400" spc="-105" dirty="0">
                <a:solidFill>
                  <a:srgbClr val="FFFFFF"/>
                </a:solidFill>
                <a:latin typeface="Verdana"/>
                <a:cs typeface="Verdana"/>
              </a:rPr>
              <a:t> </a:t>
            </a:r>
            <a:r>
              <a:rPr sz="1400" spc="-10" dirty="0">
                <a:solidFill>
                  <a:srgbClr val="FFFFFF"/>
                </a:solidFill>
                <a:latin typeface="Verdana"/>
                <a:cs typeface="Verdana"/>
              </a:rPr>
              <a:t>las</a:t>
            </a:r>
            <a:r>
              <a:rPr sz="1400" spc="-105" dirty="0">
                <a:solidFill>
                  <a:srgbClr val="FFFFFF"/>
                </a:solidFill>
                <a:latin typeface="Verdana"/>
                <a:cs typeface="Verdana"/>
              </a:rPr>
              <a:t> </a:t>
            </a:r>
            <a:r>
              <a:rPr sz="1400" spc="35" dirty="0">
                <a:solidFill>
                  <a:srgbClr val="FFFFFF"/>
                </a:solidFill>
                <a:latin typeface="Verdana"/>
                <a:cs typeface="Verdana"/>
              </a:rPr>
              <a:t>condiciones  </a:t>
            </a:r>
            <a:r>
              <a:rPr sz="1400" spc="5" dirty="0">
                <a:solidFill>
                  <a:srgbClr val="FFFFFF"/>
                </a:solidFill>
                <a:latin typeface="Verdana"/>
                <a:cs typeface="Verdana"/>
              </a:rPr>
              <a:t>para </a:t>
            </a:r>
            <a:r>
              <a:rPr sz="1400" dirty="0">
                <a:solidFill>
                  <a:srgbClr val="FFFFFF"/>
                </a:solidFill>
                <a:latin typeface="Verdana"/>
                <a:cs typeface="Verdana"/>
              </a:rPr>
              <a:t>la </a:t>
            </a:r>
            <a:r>
              <a:rPr sz="1400" spc="15" dirty="0">
                <a:solidFill>
                  <a:srgbClr val="FFFFFF"/>
                </a:solidFill>
                <a:latin typeface="Verdana"/>
                <a:cs typeface="Verdana"/>
              </a:rPr>
              <a:t>garantía </a:t>
            </a:r>
            <a:r>
              <a:rPr sz="1400" spc="50" dirty="0">
                <a:solidFill>
                  <a:srgbClr val="FFFFFF"/>
                </a:solidFill>
                <a:latin typeface="Verdana"/>
                <a:cs typeface="Verdana"/>
              </a:rPr>
              <a:t>de </a:t>
            </a:r>
            <a:r>
              <a:rPr sz="1400" spc="5" dirty="0">
                <a:solidFill>
                  <a:srgbClr val="FFFFFF"/>
                </a:solidFill>
                <a:latin typeface="Verdana"/>
                <a:cs typeface="Verdana"/>
              </a:rPr>
              <a:t>los </a:t>
            </a:r>
            <a:r>
              <a:rPr sz="1400" spc="25" dirty="0">
                <a:solidFill>
                  <a:srgbClr val="FFFFFF"/>
                </a:solidFill>
                <a:latin typeface="Verdana"/>
                <a:cs typeface="Verdana"/>
              </a:rPr>
              <a:t>derechos </a:t>
            </a:r>
            <a:r>
              <a:rPr sz="1400" spc="50" dirty="0">
                <a:solidFill>
                  <a:srgbClr val="FFFFFF"/>
                </a:solidFill>
                <a:latin typeface="Verdana"/>
                <a:cs typeface="Verdana"/>
              </a:rPr>
              <a:t>de </a:t>
            </a:r>
            <a:r>
              <a:rPr sz="1400" spc="-10" dirty="0">
                <a:solidFill>
                  <a:srgbClr val="FFFFFF"/>
                </a:solidFill>
                <a:latin typeface="Verdana"/>
                <a:cs typeface="Verdana"/>
              </a:rPr>
              <a:t>las </a:t>
            </a:r>
            <a:r>
              <a:rPr sz="1400" spc="20" dirty="0">
                <a:solidFill>
                  <a:srgbClr val="FFFFFF"/>
                </a:solidFill>
                <a:latin typeface="Verdana"/>
                <a:cs typeface="Verdana"/>
              </a:rPr>
              <a:t>Personas </a:t>
            </a:r>
            <a:r>
              <a:rPr sz="1400" spc="55" dirty="0">
                <a:solidFill>
                  <a:srgbClr val="FFFFFF"/>
                </a:solidFill>
                <a:latin typeface="Verdana"/>
                <a:cs typeface="Verdana"/>
              </a:rPr>
              <a:t>con  </a:t>
            </a:r>
            <a:r>
              <a:rPr sz="1400" spc="35" dirty="0">
                <a:solidFill>
                  <a:srgbClr val="FFFFFF"/>
                </a:solidFill>
                <a:latin typeface="Verdana"/>
                <a:cs typeface="Verdana"/>
              </a:rPr>
              <a:t>discapacidad</a:t>
            </a:r>
            <a:r>
              <a:rPr sz="1400" spc="-125" dirty="0">
                <a:solidFill>
                  <a:srgbClr val="FFFFFF"/>
                </a:solidFill>
                <a:latin typeface="Verdana"/>
                <a:cs typeface="Verdana"/>
              </a:rPr>
              <a:t> </a:t>
            </a:r>
            <a:r>
              <a:rPr sz="1400" spc="-5" dirty="0">
                <a:solidFill>
                  <a:srgbClr val="FFFFFF"/>
                </a:solidFill>
                <a:latin typeface="Verdana"/>
                <a:cs typeface="Verdana"/>
              </a:rPr>
              <a:t>visual</a:t>
            </a:r>
            <a:r>
              <a:rPr sz="1400" spc="-120" dirty="0">
                <a:solidFill>
                  <a:srgbClr val="FFFFFF"/>
                </a:solidFill>
                <a:latin typeface="Verdana"/>
                <a:cs typeface="Verdana"/>
              </a:rPr>
              <a:t> </a:t>
            </a:r>
            <a:r>
              <a:rPr sz="1400" spc="45" dirty="0">
                <a:solidFill>
                  <a:srgbClr val="FFFFFF"/>
                </a:solidFill>
                <a:latin typeface="Verdana"/>
                <a:cs typeface="Verdana"/>
              </a:rPr>
              <a:t>en</a:t>
            </a:r>
            <a:r>
              <a:rPr sz="1400" spc="-120" dirty="0">
                <a:solidFill>
                  <a:srgbClr val="FFFFFF"/>
                </a:solidFill>
                <a:latin typeface="Verdana"/>
                <a:cs typeface="Verdana"/>
              </a:rPr>
              <a:t> </a:t>
            </a:r>
            <a:r>
              <a:rPr sz="1400" spc="10" dirty="0">
                <a:solidFill>
                  <a:srgbClr val="FFFFFF"/>
                </a:solidFill>
                <a:latin typeface="Verdana"/>
                <a:cs typeface="Verdana"/>
              </a:rPr>
              <a:t>el</a:t>
            </a:r>
            <a:r>
              <a:rPr sz="1400" spc="-120" dirty="0">
                <a:solidFill>
                  <a:srgbClr val="FFFFFF"/>
                </a:solidFill>
                <a:latin typeface="Verdana"/>
                <a:cs typeface="Verdana"/>
              </a:rPr>
              <a:t> </a:t>
            </a:r>
            <a:r>
              <a:rPr sz="1400" spc="10" dirty="0">
                <a:solidFill>
                  <a:srgbClr val="FFFFFF"/>
                </a:solidFill>
                <a:latin typeface="Verdana"/>
                <a:cs typeface="Verdana"/>
              </a:rPr>
              <a:t>país</a:t>
            </a:r>
            <a:endParaRPr sz="1400" dirty="0">
              <a:latin typeface="Verdana"/>
              <a:cs typeface="Verdana"/>
            </a:endParaRPr>
          </a:p>
        </p:txBody>
      </p:sp>
    </p:spTree>
    <p:extLst>
      <p:ext uri="{BB962C8B-B14F-4D97-AF65-F5344CB8AC3E}">
        <p14:creationId xmlns:p14="http://schemas.microsoft.com/office/powerpoint/2010/main" val="212973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Objetivo de desarrollo sostenible</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sp>
        <p:nvSpPr>
          <p:cNvPr id="13" name="CuadroTexto 12"/>
          <p:cNvSpPr txBox="1"/>
          <p:nvPr/>
        </p:nvSpPr>
        <p:spPr>
          <a:xfrm>
            <a:off x="719091" y="1617386"/>
            <a:ext cx="4722921" cy="1492716"/>
          </a:xfrm>
          <a:prstGeom prst="rect">
            <a:avLst/>
          </a:prstGeom>
          <a:noFill/>
        </p:spPr>
        <p:txBody>
          <a:bodyPr wrap="square" rtlCol="0">
            <a:spAutoFit/>
          </a:bodyPr>
          <a:lstStyle/>
          <a:p>
            <a:r>
              <a:rPr lang="es-ES" sz="4000" b="1" dirty="0">
                <a:solidFill>
                  <a:srgbClr val="0F2879"/>
                </a:solidFill>
                <a:latin typeface="+mj-lt"/>
              </a:rPr>
              <a:t>Objetivo de  desarrollo sostenible</a:t>
            </a:r>
          </a:p>
          <a:p>
            <a:endParaRPr lang="es-ES" sz="1100" b="1" dirty="0">
              <a:solidFill>
                <a:srgbClr val="0F2879"/>
              </a:solidFill>
            </a:endParaRPr>
          </a:p>
        </p:txBody>
      </p:sp>
      <p:sp>
        <p:nvSpPr>
          <p:cNvPr id="2" name="object 4">
            <a:extLst>
              <a:ext uri="{FF2B5EF4-FFF2-40B4-BE49-F238E27FC236}">
                <a16:creationId xmlns:a16="http://schemas.microsoft.com/office/drawing/2014/main" id="{79674BA3-F474-40EE-9749-906D0BA61888}"/>
              </a:ext>
            </a:extLst>
          </p:cNvPr>
          <p:cNvSpPr/>
          <p:nvPr/>
        </p:nvSpPr>
        <p:spPr>
          <a:xfrm>
            <a:off x="760248" y="2909317"/>
            <a:ext cx="5065395" cy="32384"/>
          </a:xfrm>
          <a:custGeom>
            <a:avLst/>
            <a:gdLst/>
            <a:ahLst/>
            <a:cxnLst/>
            <a:rect l="l" t="t" r="r" b="b"/>
            <a:pathLst>
              <a:path w="5065395" h="32385">
                <a:moveTo>
                  <a:pt x="0" y="0"/>
                </a:moveTo>
                <a:lnTo>
                  <a:pt x="5065189" y="31799"/>
                </a:lnTo>
              </a:path>
            </a:pathLst>
          </a:custGeom>
          <a:ln w="15875">
            <a:solidFill>
              <a:schemeClr val="accent2"/>
            </a:solidFill>
          </a:ln>
        </p:spPr>
        <p:txBody>
          <a:bodyPr wrap="square" lIns="0" tIns="0" rIns="0" bIns="0" rtlCol="0"/>
          <a:lstStyle/>
          <a:p>
            <a:endParaRPr/>
          </a:p>
        </p:txBody>
      </p:sp>
      <p:sp>
        <p:nvSpPr>
          <p:cNvPr id="6" name="object 5">
            <a:extLst>
              <a:ext uri="{FF2B5EF4-FFF2-40B4-BE49-F238E27FC236}">
                <a16:creationId xmlns:a16="http://schemas.microsoft.com/office/drawing/2014/main" id="{9446A0C2-6FFB-4927-A7E3-81EF29C68225}"/>
              </a:ext>
            </a:extLst>
          </p:cNvPr>
          <p:cNvSpPr txBox="1"/>
          <p:nvPr/>
        </p:nvSpPr>
        <p:spPr>
          <a:xfrm>
            <a:off x="901748" y="2941701"/>
            <a:ext cx="3703954" cy="391160"/>
          </a:xfrm>
          <a:prstGeom prst="rect">
            <a:avLst/>
          </a:prstGeom>
        </p:spPr>
        <p:txBody>
          <a:bodyPr vert="horz" wrap="square" lIns="0" tIns="12700" rIns="0" bIns="0" rtlCol="0">
            <a:spAutoFit/>
          </a:bodyPr>
          <a:lstStyle/>
          <a:p>
            <a:pPr marL="12700">
              <a:lnSpc>
                <a:spcPct val="100000"/>
              </a:lnSpc>
              <a:spcBef>
                <a:spcPts val="100"/>
              </a:spcBef>
            </a:pPr>
            <a:r>
              <a:rPr lang="es-CO" sz="2400" spc="-105" dirty="0">
                <a:solidFill>
                  <a:schemeClr val="tx2"/>
                </a:solidFill>
                <a:latin typeface="+mj-lt"/>
                <a:cs typeface="Verdana"/>
              </a:rPr>
              <a:t>4</a:t>
            </a:r>
            <a:r>
              <a:rPr sz="2400" spc="-105" dirty="0">
                <a:solidFill>
                  <a:schemeClr val="tx2"/>
                </a:solidFill>
                <a:latin typeface="+mj-lt"/>
                <a:cs typeface="Verdana"/>
              </a:rPr>
              <a:t>. </a:t>
            </a:r>
            <a:r>
              <a:rPr sz="2400" spc="80" dirty="0">
                <a:solidFill>
                  <a:schemeClr val="tx2"/>
                </a:solidFill>
                <a:latin typeface="+mj-lt"/>
                <a:cs typeface="Verdana"/>
              </a:rPr>
              <a:t>Educación </a:t>
            </a:r>
            <a:r>
              <a:rPr sz="2400" spc="90" dirty="0">
                <a:solidFill>
                  <a:schemeClr val="tx2"/>
                </a:solidFill>
                <a:latin typeface="+mj-lt"/>
                <a:cs typeface="Verdana"/>
              </a:rPr>
              <a:t>de</a:t>
            </a:r>
            <a:r>
              <a:rPr sz="2400" spc="-610" dirty="0">
                <a:solidFill>
                  <a:schemeClr val="tx2"/>
                </a:solidFill>
                <a:latin typeface="+mj-lt"/>
                <a:cs typeface="Verdana"/>
              </a:rPr>
              <a:t> </a:t>
            </a:r>
            <a:r>
              <a:rPr sz="2400" spc="55" dirty="0">
                <a:solidFill>
                  <a:schemeClr val="tx2"/>
                </a:solidFill>
                <a:latin typeface="+mj-lt"/>
                <a:cs typeface="Verdana"/>
              </a:rPr>
              <a:t>calidad</a:t>
            </a:r>
            <a:endParaRPr sz="2400" dirty="0">
              <a:solidFill>
                <a:schemeClr val="tx2"/>
              </a:solidFill>
              <a:latin typeface="+mj-lt"/>
              <a:cs typeface="Verdana"/>
            </a:endParaRPr>
          </a:p>
        </p:txBody>
      </p:sp>
    </p:spTree>
    <p:extLst>
      <p:ext uri="{BB962C8B-B14F-4D97-AF65-F5344CB8AC3E}">
        <p14:creationId xmlns:p14="http://schemas.microsoft.com/office/powerpoint/2010/main" val="32567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78597"/>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p:cNvSpPr txBox="1"/>
          <p:nvPr/>
        </p:nvSpPr>
        <p:spPr>
          <a:xfrm>
            <a:off x="368240" y="149989"/>
            <a:ext cx="4479000" cy="307777"/>
          </a:xfrm>
          <a:prstGeom prst="rect">
            <a:avLst/>
          </a:prstGeom>
          <a:noFill/>
        </p:spPr>
        <p:txBody>
          <a:bodyPr wrap="square" rtlCol="0">
            <a:spAutoFit/>
          </a:bodyPr>
          <a:lstStyle/>
          <a:p>
            <a:r>
              <a:rPr lang="es-ES" sz="1400" b="1" dirty="0">
                <a:solidFill>
                  <a:srgbClr val="FFFFFF"/>
                </a:solidFill>
              </a:rPr>
              <a:t>Gestión Misional</a:t>
            </a:r>
            <a:endParaRPr lang="es-ES" sz="1400" dirty="0">
              <a:solidFill>
                <a:srgbClr val="FFFFFF"/>
              </a:solidFill>
            </a:endParaRPr>
          </a:p>
        </p:txBody>
      </p:sp>
      <p:pic>
        <p:nvPicPr>
          <p:cNvPr id="8" name="Imagen 7" descr="logo-INC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18" y="119933"/>
            <a:ext cx="1493626" cy="370419"/>
          </a:xfrm>
          <a:prstGeom prst="rect">
            <a:avLst/>
          </a:prstGeom>
        </p:spPr>
      </p:pic>
      <p:grpSp>
        <p:nvGrpSpPr>
          <p:cNvPr id="16" name="object 6">
            <a:extLst>
              <a:ext uri="{FF2B5EF4-FFF2-40B4-BE49-F238E27FC236}">
                <a16:creationId xmlns:a16="http://schemas.microsoft.com/office/drawing/2014/main" id="{F1D3E90C-361C-46DC-B747-1772B22DCF6D}"/>
              </a:ext>
            </a:extLst>
          </p:cNvPr>
          <p:cNvGrpSpPr/>
          <p:nvPr/>
        </p:nvGrpSpPr>
        <p:grpSpPr>
          <a:xfrm>
            <a:off x="0" y="607755"/>
            <a:ext cx="3828415" cy="4339590"/>
            <a:chOff x="0" y="637718"/>
            <a:chExt cx="3828415" cy="4339590"/>
          </a:xfrm>
        </p:grpSpPr>
        <p:sp>
          <p:nvSpPr>
            <p:cNvPr id="17" name="object 7">
              <a:extLst>
                <a:ext uri="{FF2B5EF4-FFF2-40B4-BE49-F238E27FC236}">
                  <a16:creationId xmlns:a16="http://schemas.microsoft.com/office/drawing/2014/main" id="{C7BD89D5-D12E-468A-A0EC-18313DBB7F0A}"/>
                </a:ext>
              </a:extLst>
            </p:cNvPr>
            <p:cNvSpPr/>
            <p:nvPr/>
          </p:nvSpPr>
          <p:spPr>
            <a:xfrm>
              <a:off x="0" y="4564865"/>
              <a:ext cx="2135995" cy="412249"/>
            </a:xfrm>
            <a:prstGeom prst="rect">
              <a:avLst/>
            </a:prstGeom>
            <a:blipFill>
              <a:blip r:embed="rId3" cstate="print"/>
              <a:stretch>
                <a:fillRect/>
              </a:stretch>
            </a:blipFill>
          </p:spPr>
          <p:txBody>
            <a:bodyPr wrap="square" lIns="0" tIns="0" rIns="0" bIns="0" rtlCol="0"/>
            <a:lstStyle/>
            <a:p>
              <a:endParaRPr/>
            </a:p>
          </p:txBody>
        </p:sp>
        <p:sp>
          <p:nvSpPr>
            <p:cNvPr id="18" name="object 8">
              <a:extLst>
                <a:ext uri="{FF2B5EF4-FFF2-40B4-BE49-F238E27FC236}">
                  <a16:creationId xmlns:a16="http://schemas.microsoft.com/office/drawing/2014/main" id="{CC141EFD-BC0A-4772-B794-D367A99A1333}"/>
                </a:ext>
              </a:extLst>
            </p:cNvPr>
            <p:cNvSpPr/>
            <p:nvPr/>
          </p:nvSpPr>
          <p:spPr>
            <a:xfrm>
              <a:off x="767560" y="637718"/>
              <a:ext cx="3060668" cy="4003346"/>
            </a:xfrm>
            <a:prstGeom prst="rect">
              <a:avLst/>
            </a:prstGeom>
            <a:blipFill>
              <a:blip r:embed="rId4" cstate="print"/>
              <a:stretch>
                <a:fillRect/>
              </a:stretch>
            </a:blipFill>
          </p:spPr>
          <p:txBody>
            <a:bodyPr wrap="square" lIns="0" tIns="0" rIns="0" bIns="0" rtlCol="0"/>
            <a:lstStyle/>
            <a:p>
              <a:endParaRPr/>
            </a:p>
          </p:txBody>
        </p:sp>
      </p:grpSp>
      <p:sp>
        <p:nvSpPr>
          <p:cNvPr id="2" name="object 4">
            <a:extLst>
              <a:ext uri="{FF2B5EF4-FFF2-40B4-BE49-F238E27FC236}">
                <a16:creationId xmlns:a16="http://schemas.microsoft.com/office/drawing/2014/main" id="{3C505E2B-62A1-44BE-B4D0-6F43CC0CBA4F}"/>
              </a:ext>
            </a:extLst>
          </p:cNvPr>
          <p:cNvSpPr txBox="1"/>
          <p:nvPr/>
        </p:nvSpPr>
        <p:spPr>
          <a:xfrm>
            <a:off x="4672771" y="1392589"/>
            <a:ext cx="3799204" cy="2792559"/>
          </a:xfrm>
          <a:prstGeom prst="rect">
            <a:avLst/>
          </a:prstGeom>
        </p:spPr>
        <p:txBody>
          <a:bodyPr vert="horz" wrap="square" lIns="0" tIns="12700" rIns="0" bIns="0" rtlCol="0">
            <a:spAutoFit/>
          </a:bodyPr>
          <a:lstStyle/>
          <a:p>
            <a:pPr marL="12700" marR="695325">
              <a:lnSpc>
                <a:spcPct val="113300"/>
              </a:lnSpc>
              <a:spcBef>
                <a:spcPts val="100"/>
              </a:spcBef>
            </a:pPr>
            <a:r>
              <a:rPr sz="1600" b="1" spc="-75" dirty="0">
                <a:solidFill>
                  <a:srgbClr val="0A316E"/>
                </a:solidFill>
                <a:latin typeface="Verdana"/>
                <a:cs typeface="Verdana"/>
              </a:rPr>
              <a:t>Brindar </a:t>
            </a:r>
            <a:r>
              <a:rPr sz="1600" b="1" spc="-80" dirty="0">
                <a:solidFill>
                  <a:srgbClr val="0A316E"/>
                </a:solidFill>
                <a:latin typeface="Verdana"/>
                <a:cs typeface="Verdana"/>
              </a:rPr>
              <a:t>Asistencia Técnica</a:t>
            </a:r>
            <a:r>
              <a:rPr sz="1600" b="1" spc="-185" dirty="0">
                <a:solidFill>
                  <a:srgbClr val="0A316E"/>
                </a:solidFill>
                <a:latin typeface="Verdana"/>
                <a:cs typeface="Verdana"/>
              </a:rPr>
              <a:t> </a:t>
            </a:r>
            <a:r>
              <a:rPr sz="1600" b="1" spc="-60" dirty="0">
                <a:solidFill>
                  <a:srgbClr val="0A316E"/>
                </a:solidFill>
                <a:latin typeface="Verdana"/>
                <a:cs typeface="Verdana"/>
              </a:rPr>
              <a:t>en  </a:t>
            </a:r>
            <a:r>
              <a:rPr sz="1600" b="1" spc="-70" dirty="0">
                <a:solidFill>
                  <a:srgbClr val="0A316E"/>
                </a:solidFill>
                <a:latin typeface="Verdana"/>
                <a:cs typeface="Verdana"/>
              </a:rPr>
              <a:t>Educación:</a:t>
            </a:r>
            <a:endParaRPr sz="1600" dirty="0">
              <a:latin typeface="Verdana"/>
              <a:cs typeface="Verdana"/>
            </a:endParaRPr>
          </a:p>
          <a:p>
            <a:pPr marL="12700" marR="5080">
              <a:lnSpc>
                <a:spcPct val="113300"/>
              </a:lnSpc>
            </a:pPr>
            <a:endParaRPr lang="es-CO" sz="1600" spc="-55" dirty="0">
              <a:solidFill>
                <a:schemeClr val="accent2"/>
              </a:solidFill>
              <a:latin typeface="Verdana"/>
              <a:cs typeface="Verdana"/>
            </a:endParaRPr>
          </a:p>
          <a:p>
            <a:pPr marL="12700" marR="5080">
              <a:lnSpc>
                <a:spcPct val="113300"/>
              </a:lnSpc>
            </a:pPr>
            <a:r>
              <a:rPr lang="es-CO" sz="1600" spc="-55" dirty="0">
                <a:solidFill>
                  <a:schemeClr val="accent2"/>
                </a:solidFill>
                <a:latin typeface="Verdana"/>
                <a:cs typeface="Verdana"/>
              </a:rPr>
              <a:t>24</a:t>
            </a:r>
            <a:r>
              <a:rPr sz="1600" spc="-55" dirty="0">
                <a:solidFill>
                  <a:srgbClr val="0A316E"/>
                </a:solidFill>
                <a:latin typeface="Verdana"/>
                <a:cs typeface="Verdana"/>
              </a:rPr>
              <a:t> </a:t>
            </a:r>
            <a:r>
              <a:rPr sz="1600" spc="25" dirty="0">
                <a:solidFill>
                  <a:srgbClr val="0A316E"/>
                </a:solidFill>
                <a:latin typeface="Verdana"/>
                <a:cs typeface="Verdana"/>
              </a:rPr>
              <a:t>Entidades </a:t>
            </a:r>
            <a:r>
              <a:rPr sz="1600" spc="-20" dirty="0">
                <a:solidFill>
                  <a:srgbClr val="0A316E"/>
                </a:solidFill>
                <a:latin typeface="Verdana"/>
                <a:cs typeface="Verdana"/>
              </a:rPr>
              <a:t>territoriales</a:t>
            </a:r>
            <a:r>
              <a:rPr sz="1600" spc="-445" dirty="0">
                <a:solidFill>
                  <a:srgbClr val="0A316E"/>
                </a:solidFill>
                <a:latin typeface="Verdana"/>
                <a:cs typeface="Verdana"/>
              </a:rPr>
              <a:t> </a:t>
            </a:r>
            <a:r>
              <a:rPr sz="1600" spc="20" dirty="0">
                <a:solidFill>
                  <a:srgbClr val="0A316E"/>
                </a:solidFill>
                <a:latin typeface="Verdana"/>
                <a:cs typeface="Verdana"/>
              </a:rPr>
              <a:t>certiﬁcadas  </a:t>
            </a:r>
            <a:r>
              <a:rPr sz="1600" spc="40" dirty="0" err="1">
                <a:solidFill>
                  <a:srgbClr val="0A316E"/>
                </a:solidFill>
                <a:latin typeface="Verdana"/>
                <a:cs typeface="Verdana"/>
              </a:rPr>
              <a:t>en</a:t>
            </a:r>
            <a:r>
              <a:rPr sz="1600" spc="-150" dirty="0">
                <a:solidFill>
                  <a:srgbClr val="0A316E"/>
                </a:solidFill>
                <a:latin typeface="Verdana"/>
                <a:cs typeface="Verdana"/>
              </a:rPr>
              <a:t> </a:t>
            </a:r>
            <a:r>
              <a:rPr sz="1600" spc="45" dirty="0" err="1">
                <a:solidFill>
                  <a:srgbClr val="0A316E"/>
                </a:solidFill>
                <a:latin typeface="Verdana"/>
                <a:cs typeface="Verdana"/>
              </a:rPr>
              <a:t>Educación</a:t>
            </a:r>
            <a:endParaRPr lang="es-CO" sz="1600" spc="45" dirty="0">
              <a:solidFill>
                <a:srgbClr val="0A316E"/>
              </a:solidFill>
              <a:latin typeface="Verdana"/>
              <a:cs typeface="Verdana"/>
            </a:endParaRPr>
          </a:p>
          <a:p>
            <a:pPr marL="12700" marR="5080">
              <a:lnSpc>
                <a:spcPct val="113300"/>
              </a:lnSpc>
            </a:pPr>
            <a:endParaRPr lang="es-CO" sz="1600" spc="45" dirty="0">
              <a:solidFill>
                <a:srgbClr val="0A316E"/>
              </a:solidFill>
              <a:latin typeface="Verdana"/>
              <a:cs typeface="Verdana"/>
            </a:endParaRPr>
          </a:p>
          <a:p>
            <a:pPr>
              <a:lnSpc>
                <a:spcPct val="100000"/>
              </a:lnSpc>
              <a:spcBef>
                <a:spcPts val="45"/>
              </a:spcBef>
            </a:pPr>
            <a:endParaRPr sz="1750" dirty="0">
              <a:latin typeface="Verdana"/>
              <a:cs typeface="Verdana"/>
            </a:endParaRPr>
          </a:p>
          <a:p>
            <a:pPr marL="12700" marR="132715">
              <a:lnSpc>
                <a:spcPct val="113300"/>
              </a:lnSpc>
            </a:pPr>
            <a:r>
              <a:rPr sz="1600" b="1" spc="-95" dirty="0">
                <a:solidFill>
                  <a:srgbClr val="0A316E"/>
                </a:solidFill>
                <a:latin typeface="Verdana"/>
                <a:cs typeface="Verdana"/>
              </a:rPr>
              <a:t>Transcribir </a:t>
            </a:r>
            <a:r>
              <a:rPr sz="1600" b="1" spc="-70" dirty="0">
                <a:solidFill>
                  <a:srgbClr val="0A316E"/>
                </a:solidFill>
                <a:latin typeface="Verdana"/>
                <a:cs typeface="Verdana"/>
              </a:rPr>
              <a:t>e imprimir </a:t>
            </a:r>
            <a:r>
              <a:rPr sz="1600" b="1" spc="-105" dirty="0">
                <a:solidFill>
                  <a:srgbClr val="0A316E"/>
                </a:solidFill>
                <a:latin typeface="Verdana"/>
                <a:cs typeface="Verdana"/>
              </a:rPr>
              <a:t>libros,</a:t>
            </a:r>
            <a:r>
              <a:rPr sz="1600" b="1" spc="-235" dirty="0">
                <a:solidFill>
                  <a:srgbClr val="0A316E"/>
                </a:solidFill>
                <a:latin typeface="Verdana"/>
                <a:cs typeface="Verdana"/>
              </a:rPr>
              <a:t> </a:t>
            </a:r>
            <a:r>
              <a:rPr sz="1600" b="1" spc="-100" dirty="0">
                <a:solidFill>
                  <a:srgbClr val="0A316E"/>
                </a:solidFill>
                <a:latin typeface="Verdana"/>
                <a:cs typeface="Verdana"/>
              </a:rPr>
              <a:t>textos  </a:t>
            </a:r>
            <a:r>
              <a:rPr sz="1600" b="1" spc="-120" dirty="0">
                <a:solidFill>
                  <a:srgbClr val="0A316E"/>
                </a:solidFill>
                <a:latin typeface="Verdana"/>
                <a:cs typeface="Verdana"/>
              </a:rPr>
              <a:t>y </a:t>
            </a:r>
            <a:r>
              <a:rPr sz="1600" b="1" spc="-85" dirty="0">
                <a:solidFill>
                  <a:srgbClr val="0A316E"/>
                </a:solidFill>
                <a:latin typeface="Verdana"/>
                <a:cs typeface="Verdana"/>
              </a:rPr>
              <a:t>material </a:t>
            </a:r>
            <a:r>
              <a:rPr sz="1600" b="1" spc="-95" dirty="0">
                <a:solidFill>
                  <a:srgbClr val="0A316E"/>
                </a:solidFill>
                <a:latin typeface="Verdana"/>
                <a:cs typeface="Verdana"/>
              </a:rPr>
              <a:t>para</a:t>
            </a:r>
            <a:r>
              <a:rPr sz="1600" b="1" spc="-135" dirty="0">
                <a:solidFill>
                  <a:srgbClr val="0A316E"/>
                </a:solidFill>
                <a:latin typeface="Verdana"/>
                <a:cs typeface="Verdana"/>
              </a:rPr>
              <a:t> </a:t>
            </a:r>
            <a:r>
              <a:rPr sz="1600" b="1" spc="-105" dirty="0">
                <a:solidFill>
                  <a:srgbClr val="0A316E"/>
                </a:solidFill>
                <a:latin typeface="Verdana"/>
                <a:cs typeface="Verdana"/>
              </a:rPr>
              <a:t>PDV:</a:t>
            </a:r>
            <a:endParaRPr sz="1600" dirty="0">
              <a:latin typeface="Verdana"/>
              <a:cs typeface="Verdana"/>
            </a:endParaRPr>
          </a:p>
          <a:p>
            <a:pPr marL="12700">
              <a:lnSpc>
                <a:spcPct val="100000"/>
              </a:lnSpc>
              <a:spcBef>
                <a:spcPts val="254"/>
              </a:spcBef>
            </a:pPr>
            <a:r>
              <a:rPr lang="es-CO" sz="1600" spc="-140" dirty="0">
                <a:solidFill>
                  <a:schemeClr val="accent2"/>
                </a:solidFill>
                <a:latin typeface="Verdana"/>
                <a:cs typeface="Verdana"/>
              </a:rPr>
              <a:t>32.895</a:t>
            </a:r>
            <a:r>
              <a:rPr sz="1600" spc="-140" dirty="0">
                <a:solidFill>
                  <a:srgbClr val="0A316E"/>
                </a:solidFill>
                <a:latin typeface="Verdana"/>
                <a:cs typeface="Verdana"/>
              </a:rPr>
              <a:t> </a:t>
            </a:r>
            <a:r>
              <a:rPr sz="1600" spc="30" dirty="0">
                <a:solidFill>
                  <a:srgbClr val="0A316E"/>
                </a:solidFill>
                <a:latin typeface="Verdana"/>
                <a:cs typeface="Verdana"/>
              </a:rPr>
              <a:t>unidades</a:t>
            </a:r>
            <a:r>
              <a:rPr sz="1600" spc="-160" dirty="0">
                <a:solidFill>
                  <a:srgbClr val="0A316E"/>
                </a:solidFill>
                <a:latin typeface="Verdana"/>
                <a:cs typeface="Verdana"/>
              </a:rPr>
              <a:t> </a:t>
            </a:r>
            <a:r>
              <a:rPr sz="1600" spc="5" dirty="0">
                <a:solidFill>
                  <a:srgbClr val="0A316E"/>
                </a:solidFill>
                <a:latin typeface="Verdana"/>
                <a:cs typeface="Verdana"/>
              </a:rPr>
              <a:t>impresas</a:t>
            </a:r>
            <a:endParaRPr sz="1600" dirty="0">
              <a:latin typeface="Verdana"/>
              <a:cs typeface="Verdana"/>
            </a:endParaRPr>
          </a:p>
        </p:txBody>
      </p:sp>
      <p:sp>
        <p:nvSpPr>
          <p:cNvPr id="6" name="object 10">
            <a:extLst>
              <a:ext uri="{FF2B5EF4-FFF2-40B4-BE49-F238E27FC236}">
                <a16:creationId xmlns:a16="http://schemas.microsoft.com/office/drawing/2014/main" id="{33C174A2-5DC5-4435-84B6-A7768B757241}"/>
              </a:ext>
            </a:extLst>
          </p:cNvPr>
          <p:cNvSpPr/>
          <p:nvPr/>
        </p:nvSpPr>
        <p:spPr>
          <a:xfrm>
            <a:off x="4014279" y="1612766"/>
            <a:ext cx="472440" cy="193741"/>
          </a:xfrm>
          <a:custGeom>
            <a:avLst/>
            <a:gdLst/>
            <a:ahLst/>
            <a:cxnLst/>
            <a:rect l="l" t="t" r="r" b="b"/>
            <a:pathLst>
              <a:path w="472439" h="236219">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C6212F"/>
          </a:solidFill>
        </p:spPr>
        <p:txBody>
          <a:bodyPr wrap="square" lIns="0" tIns="0" rIns="0" bIns="0" rtlCol="0"/>
          <a:lstStyle/>
          <a:p>
            <a:endParaRPr/>
          </a:p>
        </p:txBody>
      </p:sp>
      <p:sp>
        <p:nvSpPr>
          <p:cNvPr id="7" name="object 11">
            <a:extLst>
              <a:ext uri="{FF2B5EF4-FFF2-40B4-BE49-F238E27FC236}">
                <a16:creationId xmlns:a16="http://schemas.microsoft.com/office/drawing/2014/main" id="{0C75B93D-53C9-4800-98F5-892338A93C5F}"/>
              </a:ext>
            </a:extLst>
          </p:cNvPr>
          <p:cNvSpPr/>
          <p:nvPr/>
        </p:nvSpPr>
        <p:spPr>
          <a:xfrm>
            <a:off x="4042292" y="3654178"/>
            <a:ext cx="472440" cy="236220"/>
          </a:xfrm>
          <a:custGeom>
            <a:avLst/>
            <a:gdLst/>
            <a:ahLst/>
            <a:cxnLst/>
            <a:rect l="l" t="t" r="r" b="b"/>
            <a:pathLst>
              <a:path w="472439" h="236220">
                <a:moveTo>
                  <a:pt x="299024" y="235799"/>
                </a:moveTo>
                <a:lnTo>
                  <a:pt x="299024" y="176849"/>
                </a:lnTo>
                <a:lnTo>
                  <a:pt x="0" y="176849"/>
                </a:lnTo>
                <a:lnTo>
                  <a:pt x="0" y="58949"/>
                </a:lnTo>
                <a:lnTo>
                  <a:pt x="299024" y="58949"/>
                </a:lnTo>
                <a:lnTo>
                  <a:pt x="299024" y="0"/>
                </a:lnTo>
                <a:lnTo>
                  <a:pt x="472199" y="117899"/>
                </a:lnTo>
                <a:lnTo>
                  <a:pt x="299024" y="235799"/>
                </a:lnTo>
                <a:close/>
              </a:path>
            </a:pathLst>
          </a:custGeom>
          <a:solidFill>
            <a:srgbClr val="C6212F"/>
          </a:solidFill>
        </p:spPr>
        <p:txBody>
          <a:bodyPr wrap="square" lIns="0" tIns="0" rIns="0" bIns="0" rtlCol="0"/>
          <a:lstStyle/>
          <a:p>
            <a:endParaRPr/>
          </a:p>
        </p:txBody>
      </p:sp>
    </p:spTree>
    <p:extLst>
      <p:ext uri="{BB962C8B-B14F-4D97-AF65-F5344CB8AC3E}">
        <p14:creationId xmlns:p14="http://schemas.microsoft.com/office/powerpoint/2010/main" val="11815096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1156</Words>
  <Application>Microsoft Macintosh PowerPoint</Application>
  <PresentationFormat>Presentación en pantalla (16:9)</PresentationFormat>
  <Paragraphs>260</Paragraphs>
  <Slides>30</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30</vt:i4>
      </vt:variant>
    </vt:vector>
  </HeadingPairs>
  <TitlesOfParts>
    <vt:vector size="38" baseType="lpstr">
      <vt:lpstr>Arial</vt:lpstr>
      <vt:lpstr>Calibri</vt:lpstr>
      <vt:lpstr>Roboto Light</vt:lpstr>
      <vt:lpstr>Times New Roman</vt:lpstr>
      <vt:lpstr>Verdana</vt:lpstr>
      <vt:lpstr>Tema de Office</vt:lpstr>
      <vt:lpstr>Office Theme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Instituto Nacional para Ciegos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INCI</dc:creator>
  <cp:lastModifiedBy>comunicaciones</cp:lastModifiedBy>
  <cp:revision>61</cp:revision>
  <dcterms:created xsi:type="dcterms:W3CDTF">2019-02-01T17:03:13Z</dcterms:created>
  <dcterms:modified xsi:type="dcterms:W3CDTF">2020-11-10T20:50:46Z</dcterms:modified>
</cp:coreProperties>
</file>