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75" r:id="rId6"/>
    <p:sldId id="281" r:id="rId7"/>
    <p:sldId id="277" r:id="rId8"/>
    <p:sldId id="270" r:id="rId9"/>
    <p:sldId id="272" r:id="rId10"/>
    <p:sldId id="278" r:id="rId11"/>
    <p:sldId id="279" r:id="rId12"/>
    <p:sldId id="273" r:id="rId13"/>
    <p:sldId id="274" r:id="rId14"/>
    <p:sldId id="280" r:id="rId15"/>
    <p:sldId id="261" r:id="rId16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2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70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6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319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36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6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36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30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26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95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25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61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4EDB7-D8BE-8940-8863-90ACBA5B4C9B}" type="datetimeFigureOut">
              <a:rPr lang="es-ES" smtClean="0"/>
              <a:t>18/11/2019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44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119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Tema de la presentación /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8" name="Imagen 7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r="2416" b="1258"/>
          <a:stretch/>
        </p:blipFill>
        <p:spPr>
          <a:xfrm>
            <a:off x="7556062" y="962461"/>
            <a:ext cx="1249696" cy="1239733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4"/>
          <a:srcRect r="1646" b="3088"/>
          <a:stretch/>
        </p:blipFill>
        <p:spPr>
          <a:xfrm>
            <a:off x="7508647" y="2662130"/>
            <a:ext cx="1194599" cy="1177088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382853" y="1432267"/>
            <a:ext cx="701834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i="1" dirty="0"/>
              <a:t>Mejorar los espacios físicos y accesibilidad de la </a:t>
            </a:r>
            <a:r>
              <a:rPr lang="es-CO" i="1" dirty="0" smtClean="0"/>
              <a:t>entidad</a:t>
            </a:r>
            <a:r>
              <a:rPr lang="es-CO" dirty="0" smtClean="0"/>
              <a:t>: </a:t>
            </a:r>
            <a:endParaRPr lang="es-CO" dirty="0" smtClean="0"/>
          </a:p>
          <a:p>
            <a:pPr algn="just"/>
            <a:r>
              <a:rPr lang="es-CO" dirty="0"/>
              <a:t> </a:t>
            </a:r>
            <a:r>
              <a:rPr lang="es-CO" dirty="0" smtClean="0"/>
              <a:t>    </a:t>
            </a:r>
            <a:r>
              <a:rPr lang="es-CO" dirty="0" smtClean="0"/>
              <a:t>100</a:t>
            </a:r>
            <a:r>
              <a:rPr lang="es-CO" dirty="0" smtClean="0"/>
              <a:t>% </a:t>
            </a:r>
            <a:r>
              <a:rPr lang="es-CO" dirty="0" smtClean="0"/>
              <a:t> </a:t>
            </a:r>
            <a:r>
              <a:rPr lang="es-CO" dirty="0" smtClean="0"/>
              <a:t>Se realizó adecuación del piso cuarto del INCI.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i="1" dirty="0"/>
              <a:t>Implementar </a:t>
            </a:r>
            <a:r>
              <a:rPr lang="es-CO" i="1" dirty="0" smtClean="0"/>
              <a:t>Sistemas </a:t>
            </a:r>
            <a:r>
              <a:rPr lang="es-CO" i="1" dirty="0"/>
              <a:t>de </a:t>
            </a:r>
            <a:r>
              <a:rPr lang="es-CO" i="1" dirty="0" smtClean="0"/>
              <a:t>Gestión: </a:t>
            </a:r>
            <a:endParaRPr lang="es-CO" i="1" dirty="0" smtClean="0"/>
          </a:p>
          <a:p>
            <a:pPr algn="just"/>
            <a:r>
              <a:rPr lang="es-CO" dirty="0" smtClean="0"/>
              <a:t>     90</a:t>
            </a:r>
            <a:r>
              <a:rPr lang="es-CO" dirty="0" smtClean="0"/>
              <a:t>% </a:t>
            </a:r>
            <a:r>
              <a:rPr lang="es-CO" dirty="0" smtClean="0"/>
              <a:t>Se </a:t>
            </a:r>
            <a:r>
              <a:rPr lang="es-CO" dirty="0" smtClean="0"/>
              <a:t>actualizaron y se encuentran en ejecución los Sistemas: </a:t>
            </a:r>
          </a:p>
          <a:p>
            <a:pPr marL="717550" lvl="1" indent="-260350" algn="just">
              <a:buAutoNum type="alphaLcParenR"/>
            </a:pPr>
            <a:r>
              <a:rPr lang="es-CO" dirty="0" smtClean="0"/>
              <a:t>Gestión Documental (Programa de Gestión Documental y el Plan Institucional de archivos</a:t>
            </a:r>
            <a:r>
              <a:rPr lang="es-CO" dirty="0" smtClean="0"/>
              <a:t>) </a:t>
            </a:r>
            <a:endParaRPr lang="es-CO" dirty="0" smtClean="0"/>
          </a:p>
          <a:p>
            <a:pPr marL="717550" lvl="1" indent="-260350" algn="just">
              <a:buAutoNum type="alphaLcParenR"/>
            </a:pPr>
            <a:r>
              <a:rPr lang="es-CO" dirty="0" smtClean="0"/>
              <a:t>SGSST. </a:t>
            </a:r>
          </a:p>
          <a:p>
            <a:pPr marL="717550" lvl="1" indent="-260350" algn="just">
              <a:buAutoNum type="alphaLcParenR"/>
            </a:pPr>
            <a:r>
              <a:rPr lang="es-CO" dirty="0" smtClean="0"/>
              <a:t>MIPG.</a:t>
            </a:r>
          </a:p>
          <a:p>
            <a:endParaRPr lang="es-CO" sz="2000" u="sng" dirty="0"/>
          </a:p>
        </p:txBody>
      </p:sp>
      <p:sp>
        <p:nvSpPr>
          <p:cNvPr id="11" name="Rectángulo 10"/>
          <p:cNvSpPr/>
          <p:nvPr/>
        </p:nvSpPr>
        <p:spPr>
          <a:xfrm>
            <a:off x="14614" y="2088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82854" y="152077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13" name="Imagen 12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232" y="122021"/>
            <a:ext cx="1493626" cy="370419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273063" y="821810"/>
            <a:ext cx="723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METAS: AVANCES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0513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Tema de la presentación /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8" name="Imagen 7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3"/>
          <a:srcRect r="1646" b="3088"/>
          <a:stretch/>
        </p:blipFill>
        <p:spPr>
          <a:xfrm>
            <a:off x="7508648" y="923759"/>
            <a:ext cx="1305730" cy="128659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4614" y="2088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82854" y="152077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15" name="Imagen 14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232" y="122021"/>
            <a:ext cx="1493626" cy="37041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57200" y="1094422"/>
            <a:ext cx="67987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600" i="1" dirty="0"/>
              <a:t>Fortalecer las capacidades, conocimientos y habilidades servidores públicos INCI: </a:t>
            </a:r>
            <a:r>
              <a:rPr lang="es-CO" sz="1600" dirty="0" smtClean="0"/>
              <a:t>90</a:t>
            </a:r>
            <a:r>
              <a:rPr lang="es-CO" sz="1600" dirty="0"/>
              <a:t>% </a:t>
            </a:r>
            <a:endParaRPr lang="es-CO" sz="1600" dirty="0"/>
          </a:p>
          <a:p>
            <a:pPr algn="just"/>
            <a:r>
              <a:rPr lang="es-CO" sz="1600" dirty="0" smtClean="0"/>
              <a:t>      Se </a:t>
            </a:r>
            <a:r>
              <a:rPr lang="es-CO" sz="1600" dirty="0"/>
              <a:t>elaboró y ejecuta el Plan Estratégico de Talento Humano </a:t>
            </a:r>
            <a:r>
              <a:rPr lang="es-CO" sz="1600" dirty="0" smtClean="0"/>
              <a:t>                     </a:t>
            </a:r>
          </a:p>
          <a:p>
            <a:pPr algn="just"/>
            <a:r>
              <a:rPr lang="es-CO" sz="1600" dirty="0" smtClean="0"/>
              <a:t>      (capacitación</a:t>
            </a:r>
            <a:r>
              <a:rPr lang="es-CO" sz="1600" dirty="0"/>
              <a:t>, incentivos, vacantes, previsión y bienestar) </a:t>
            </a:r>
            <a:endParaRPr lang="es-CO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600" i="1" dirty="0"/>
              <a:t>Actualizar la plataforma tecnológica de la entidad y Mejorar la seguridad de la </a:t>
            </a:r>
            <a:r>
              <a:rPr lang="es-CO" sz="1600" i="1" dirty="0" smtClean="0"/>
              <a:t>información: </a:t>
            </a:r>
            <a:r>
              <a:rPr lang="es-CO" sz="1600" dirty="0" smtClean="0"/>
              <a:t>90% </a:t>
            </a:r>
            <a:endParaRPr lang="es-CO" sz="1600" dirty="0" smtClean="0"/>
          </a:p>
          <a:p>
            <a:pPr algn="just"/>
            <a:r>
              <a:rPr lang="es-CO" sz="1600" dirty="0"/>
              <a:t> </a:t>
            </a:r>
            <a:r>
              <a:rPr lang="es-CO" sz="1600" dirty="0" smtClean="0"/>
              <a:t>     </a:t>
            </a:r>
            <a:r>
              <a:rPr lang="es-CO" sz="1600" dirty="0" smtClean="0"/>
              <a:t>Se </a:t>
            </a:r>
            <a:r>
              <a:rPr lang="es-CO" sz="1600" dirty="0" smtClean="0"/>
              <a:t>actualizaron, elaboraron y ejecutan los Planes</a:t>
            </a:r>
            <a:r>
              <a:rPr lang="es-CO" sz="1600" dirty="0"/>
              <a:t>: </a:t>
            </a:r>
            <a:endParaRPr lang="es-CO" sz="1600" dirty="0" smtClean="0"/>
          </a:p>
          <a:p>
            <a:pPr algn="just"/>
            <a:r>
              <a:rPr lang="es-CO" sz="1600" dirty="0"/>
              <a:t>	</a:t>
            </a:r>
            <a:r>
              <a:rPr lang="es-CO" sz="1600" dirty="0" smtClean="0"/>
              <a:t>Estratégico </a:t>
            </a:r>
          </a:p>
          <a:p>
            <a:pPr algn="just"/>
            <a:r>
              <a:rPr lang="es-CO" sz="1600" dirty="0"/>
              <a:t>	</a:t>
            </a:r>
            <a:r>
              <a:rPr lang="es-CO" sz="1600" dirty="0" smtClean="0"/>
              <a:t>Tecnologías </a:t>
            </a:r>
            <a:r>
              <a:rPr lang="es-CO" sz="1600" dirty="0"/>
              <a:t>Información y Comunicaciones </a:t>
            </a:r>
            <a:r>
              <a:rPr lang="es-CO" sz="1600" dirty="0" smtClean="0"/>
              <a:t>PETI </a:t>
            </a:r>
          </a:p>
          <a:p>
            <a:pPr algn="just"/>
            <a:r>
              <a:rPr lang="es-CO" sz="1600" dirty="0"/>
              <a:t>	</a:t>
            </a:r>
            <a:r>
              <a:rPr lang="es-CO" sz="1600" dirty="0" smtClean="0"/>
              <a:t>Tratamiento </a:t>
            </a:r>
            <a:r>
              <a:rPr lang="es-CO" sz="1600" dirty="0"/>
              <a:t>de Riesgos de Seguridad y Privacidad de la </a:t>
            </a:r>
            <a:r>
              <a:rPr lang="es-CO" sz="1600" dirty="0" smtClean="0"/>
              <a:t>	Información </a:t>
            </a:r>
          </a:p>
          <a:p>
            <a:pPr algn="just"/>
            <a:r>
              <a:rPr lang="es-CO" sz="1600" dirty="0"/>
              <a:t>	</a:t>
            </a:r>
            <a:r>
              <a:rPr lang="es-CO" sz="1600" dirty="0" smtClean="0"/>
              <a:t>Seguridad </a:t>
            </a:r>
            <a:r>
              <a:rPr lang="es-CO" sz="1600" dirty="0"/>
              <a:t>y Privacidad de la Información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318136" y="671288"/>
            <a:ext cx="723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METAS: AVANCES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2245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6" name="Imagen 5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111387"/>
              </p:ext>
            </p:extLst>
          </p:nvPr>
        </p:nvGraphicFramePr>
        <p:xfrm>
          <a:off x="1523999" y="964023"/>
          <a:ext cx="6379536" cy="3163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5025"/>
                <a:gridCol w="1209391"/>
                <a:gridCol w="1723381"/>
                <a:gridCol w="1511739"/>
              </a:tblGrid>
              <a:tr h="811117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u="none" strike="noStrike" dirty="0" smtClean="0">
                          <a:effectLst/>
                        </a:rPr>
                        <a:t>PRESUPUESTO DEL PROYECTO </a:t>
                      </a:r>
                    </a:p>
                    <a:p>
                      <a:pPr algn="ctr" fontAlgn="b"/>
                      <a:r>
                        <a:rPr lang="es-CO" sz="1400" b="1" u="none" strike="noStrike" dirty="0" smtClean="0">
                          <a:effectLst/>
                        </a:rPr>
                        <a:t>FORTALECIMIENTO </a:t>
                      </a:r>
                      <a:r>
                        <a:rPr lang="es-CO" sz="1400" b="1" u="none" strike="noStrike" dirty="0">
                          <a:effectLst/>
                        </a:rPr>
                        <a:t>DE PROCESOS Y RECURSOS DEL INCI PARA CONTRIBUIR CON EL MEJORAMIENTO DE SERVICIOS A LAS PERSONAS CON DISCAPACIDAD VISUAL  NACIONAL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66336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ASIGNADO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RECURSO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COMPROMETIDO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PORCENTAJE EJECUCIÓN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57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     274.300.857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Nación (10)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266.300.857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97%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57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 $             262.857.143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Propios (20)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244.515.174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93%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57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 $             537.158.000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 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 $        510.816.031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95%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141766" y="4555716"/>
            <a:ext cx="7237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A OCTUBRE 31 DE 2019</a:t>
            </a:r>
            <a:endParaRPr lang="es-CO" sz="1100" dirty="0"/>
          </a:p>
        </p:txBody>
      </p:sp>
    </p:spTree>
    <p:extLst>
      <p:ext uri="{BB962C8B-B14F-4D97-AF65-F5344CB8AC3E}">
        <p14:creationId xmlns:p14="http://schemas.microsoft.com/office/powerpoint/2010/main" val="1281260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4382" y="3003914"/>
            <a:ext cx="5447476" cy="59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4000" b="1" dirty="0" smtClean="0">
                <a:solidFill>
                  <a:schemeClr val="bg1"/>
                </a:solidFill>
              </a:rPr>
              <a:t>Ejecución Presupuestal</a:t>
            </a:r>
            <a:endParaRPr lang="es-CO" sz="4000" b="1" dirty="0">
              <a:solidFill>
                <a:schemeClr val="bg1"/>
              </a:solidFill>
            </a:endParaRPr>
          </a:p>
        </p:txBody>
      </p:sp>
      <p:pic>
        <p:nvPicPr>
          <p:cNvPr id="4" name="Imagen 3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36480" y="4087749"/>
            <a:ext cx="3825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>
                <a:solidFill>
                  <a:srgbClr val="FFFFFF"/>
                </a:solidFill>
              </a:rPr>
              <a:t>*Corte a Octubre 31 del 2019</a:t>
            </a:r>
            <a:endParaRPr lang="es-E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8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6" name="Imagen 5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41766" y="4555716"/>
            <a:ext cx="7237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A OCTUBRE 31 DE 2019</a:t>
            </a:r>
            <a:endParaRPr lang="es-CO" sz="11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118533"/>
              </p:ext>
            </p:extLst>
          </p:nvPr>
        </p:nvGraphicFramePr>
        <p:xfrm>
          <a:off x="1630326" y="928577"/>
          <a:ext cx="5749366" cy="3316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5595"/>
                <a:gridCol w="1505973"/>
                <a:gridCol w="1341257"/>
                <a:gridCol w="1176541"/>
              </a:tblGrid>
              <a:tr h="24609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PRESUPUESTO INCI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156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CUENTA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ASIGNADO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COMPROMETIDO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PORCENTAJE EJECUCIÓN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421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 Gastos de Personal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 $         4.433.473.800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 $    3.317.978.006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75%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359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Adquisición Bienes y Servicios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$             620.910.000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$        498.486.691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80%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421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Transferencias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$             398.669.200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$          70.704.514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18%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421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 Total Funcionamiento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 $         5.453.053.000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 $    3.887.169.211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71%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421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Inversión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$         2.290.958.589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 $    1.657.203.039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72%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421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 Total INCI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 $         7.744.011.589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 $    5.544.372.250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72%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25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adroTexto 15"/>
          <p:cNvSpPr txBox="1"/>
          <p:nvPr/>
        </p:nvSpPr>
        <p:spPr>
          <a:xfrm>
            <a:off x="2449922" y="1834064"/>
            <a:ext cx="50952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b="1" dirty="0" smtClean="0">
                <a:solidFill>
                  <a:schemeClr val="bg1"/>
                </a:solidFill>
              </a:rPr>
              <a:t>¡GRACIAS!</a:t>
            </a:r>
            <a:endParaRPr lang="es-E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63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68844" y="2311102"/>
            <a:ext cx="5447476" cy="183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7000" b="1" dirty="0" smtClean="0">
                <a:solidFill>
                  <a:schemeClr val="bg1"/>
                </a:solidFill>
              </a:rPr>
              <a:t>Rendición de </a:t>
            </a:r>
            <a:r>
              <a:rPr lang="es-CO" sz="7000" b="1" dirty="0">
                <a:solidFill>
                  <a:schemeClr val="bg1"/>
                </a:solidFill>
              </a:rPr>
              <a:t>C</a:t>
            </a:r>
            <a:r>
              <a:rPr lang="es-CO" sz="7000" b="1" dirty="0" smtClean="0">
                <a:solidFill>
                  <a:schemeClr val="bg1"/>
                </a:solidFill>
              </a:rPr>
              <a:t>uentas 2019</a:t>
            </a:r>
            <a:endParaRPr lang="es-CO" sz="7000" b="1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36480" y="4087749"/>
            <a:ext cx="3825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>
                <a:solidFill>
                  <a:srgbClr val="FFFFFF"/>
                </a:solidFill>
              </a:rPr>
              <a:t>*Corte a Octubre 31 del 2019</a:t>
            </a:r>
            <a:endParaRPr lang="es-ES" sz="2000" dirty="0">
              <a:solidFill>
                <a:srgbClr val="FFFFFF"/>
              </a:solidFill>
            </a:endParaRPr>
          </a:p>
        </p:txBody>
      </p:sp>
      <p:pic>
        <p:nvPicPr>
          <p:cNvPr id="4" name="Imagen 3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3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4391" y="1550734"/>
            <a:ext cx="8936980" cy="187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3600" b="1" dirty="0" smtClean="0">
                <a:solidFill>
                  <a:schemeClr val="bg1"/>
                </a:solidFill>
              </a:rPr>
              <a:t>Proyecto de Inversión: Mejoramiento </a:t>
            </a:r>
            <a:r>
              <a:rPr lang="es-ES" sz="3600" b="1" dirty="0">
                <a:solidFill>
                  <a:schemeClr val="bg1"/>
                </a:solidFill>
              </a:rPr>
              <a:t>de las condiciones para la garantía de los derechos de las Personas con discapacidad visual en el </a:t>
            </a:r>
            <a:r>
              <a:rPr lang="es-ES" sz="3600" b="1" dirty="0" smtClean="0">
                <a:solidFill>
                  <a:schemeClr val="bg1"/>
                </a:solidFill>
              </a:rPr>
              <a:t>país</a:t>
            </a:r>
            <a:endParaRPr lang="es-CO" sz="3600" b="1" dirty="0">
              <a:solidFill>
                <a:schemeClr val="bg1"/>
              </a:solidFill>
            </a:endParaRPr>
          </a:p>
        </p:txBody>
      </p:sp>
      <p:pic>
        <p:nvPicPr>
          <p:cNvPr id="4" name="Imagen 3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84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0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8" name="Imagen 7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r="5581" b="3670"/>
          <a:stretch/>
        </p:blipFill>
        <p:spPr>
          <a:xfrm>
            <a:off x="7492275" y="1136774"/>
            <a:ext cx="933947" cy="95915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/>
          <a:srcRect r="2416" b="1258"/>
          <a:stretch/>
        </p:blipFill>
        <p:spPr>
          <a:xfrm>
            <a:off x="7556062" y="2792797"/>
            <a:ext cx="912282" cy="95032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18136" y="1266519"/>
            <a:ext cx="7161524" cy="316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Brindar Asistencia Técnica en Educación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s-E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37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Entidades territoriales certificadas en Educación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endParaRPr lang="es-ES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Dotar Instituciones con PDV con material impreso apoyo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533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Instituciones Educativas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endParaRPr lang="es-ES" sz="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Brindar Asesorías </a:t>
            </a:r>
            <a:r>
              <a:rPr lang="es-ES" i="1" dirty="0">
                <a:solidFill>
                  <a:srgbClr val="000000"/>
                </a:solidFill>
                <a:latin typeface="Arial" panose="020B0604020202020204" pitchFamily="34" charset="0"/>
              </a:rPr>
              <a:t>en </a:t>
            </a: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Accesibilidad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: 1 Entidad territorial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endParaRPr lang="es-ES" sz="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Asesorar Instancias  para promover empleabilidad PDV: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5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Instituciones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s-ES" sz="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>
                <a:solidFill>
                  <a:srgbClr val="000000"/>
                </a:solidFill>
                <a:latin typeface="Arial" panose="020B0604020202020204" pitchFamily="34" charset="0"/>
              </a:rPr>
              <a:t>Desarrollar campañas de comunicación: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20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Comunicados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en temas de discapacidad visual</a:t>
            </a:r>
            <a:endParaRPr lang="es-CO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18136" y="671288"/>
            <a:ext cx="723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METAS: AVANCES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67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Tema de la presentación /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8" name="Imagen 7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r="5581" b="3670"/>
          <a:stretch/>
        </p:blipFill>
        <p:spPr>
          <a:xfrm>
            <a:off x="7676963" y="1329088"/>
            <a:ext cx="901192" cy="92551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/>
          <a:srcRect r="2416" b="1258"/>
          <a:stretch/>
        </p:blipFill>
        <p:spPr>
          <a:xfrm>
            <a:off x="7640833" y="2757776"/>
            <a:ext cx="943951" cy="936425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318136" y="756136"/>
            <a:ext cx="723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METAS: AVANCES</a:t>
            </a:r>
            <a:endParaRPr lang="es-CO" dirty="0"/>
          </a:p>
        </p:txBody>
      </p:sp>
      <p:sp>
        <p:nvSpPr>
          <p:cNvPr id="2" name="Rectángulo 1"/>
          <p:cNvSpPr/>
          <p:nvPr/>
        </p:nvSpPr>
        <p:spPr>
          <a:xfrm>
            <a:off x="318136" y="836962"/>
            <a:ext cx="749044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>
              <a:buFont typeface="Courier New" panose="02070309020205020404" pitchFamily="49" charset="0"/>
              <a:buChar char="o"/>
            </a:pPr>
            <a:endParaRPr lang="es-ES" sz="1700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700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Disponer </a:t>
            </a: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de material, productos y ayudas PDV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766 adquisiciones en La Tienda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u="sng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i="1" dirty="0">
                <a:solidFill>
                  <a:srgbClr val="000000"/>
                </a:solidFill>
                <a:latin typeface="Arial" panose="020B0604020202020204" pitchFamily="34" charset="0"/>
              </a:rPr>
              <a:t>Transcribir e imprimir libros, textos y material </a:t>
            </a: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para PDV</a:t>
            </a:r>
            <a:r>
              <a:rPr lang="es-CO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s-CO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CO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CO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176.047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unidades impresas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>
                <a:solidFill>
                  <a:srgbClr val="000000"/>
                </a:solidFill>
                <a:latin typeface="Arial" panose="020B0604020202020204" pitchFamily="34" charset="0"/>
              </a:rPr>
              <a:t>Desarrollar talleres </a:t>
            </a: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especializados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55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talleres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temas DV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-10438" y="2088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57802" y="152077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12" name="Imagen 11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180" y="122021"/>
            <a:ext cx="1493626" cy="37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89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Tema de la presentación /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8" name="Imagen 7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r="5581" b="3670"/>
          <a:stretch/>
        </p:blipFill>
        <p:spPr>
          <a:xfrm>
            <a:off x="7595728" y="1023734"/>
            <a:ext cx="901192" cy="92551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/>
          <a:srcRect r="2416" b="1258"/>
          <a:stretch/>
        </p:blipFill>
        <p:spPr>
          <a:xfrm>
            <a:off x="7530839" y="2296143"/>
            <a:ext cx="943951" cy="936425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357802" y="757647"/>
            <a:ext cx="723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METAS: AVANCES</a:t>
            </a:r>
            <a:endParaRPr lang="es-CO" dirty="0"/>
          </a:p>
        </p:txBody>
      </p:sp>
      <p:sp>
        <p:nvSpPr>
          <p:cNvPr id="2" name="Rectángulo 1"/>
          <p:cNvSpPr/>
          <p:nvPr/>
        </p:nvSpPr>
        <p:spPr>
          <a:xfrm>
            <a:off x="190774" y="1249898"/>
            <a:ext cx="7617807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>
              <a:buFont typeface="Courier New" panose="02070309020205020404" pitchFamily="49" charset="0"/>
              <a:buChar char="o"/>
            </a:pPr>
            <a:endParaRPr lang="es-CO" sz="1700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Producir </a:t>
            </a:r>
            <a:r>
              <a:rPr lang="es-CO" i="1" dirty="0">
                <a:solidFill>
                  <a:srgbClr val="000000"/>
                </a:solidFill>
                <a:latin typeface="Arial" panose="020B0604020202020204" pitchFamily="34" charset="0"/>
              </a:rPr>
              <a:t>y publicar en formatos accesibles </a:t>
            </a: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documentos: </a:t>
            </a:r>
            <a:endParaRPr lang="es-CO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408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textos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estructurados 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i="1" dirty="0">
                <a:solidFill>
                  <a:srgbClr val="000000"/>
                </a:solidFill>
                <a:latin typeface="Arial" panose="020B0604020202020204" pitchFamily="34" charset="0"/>
              </a:rPr>
              <a:t>Producir y adaptar material audiovisual para promover la </a:t>
            </a: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inclusión: </a:t>
            </a:r>
            <a:endParaRPr lang="es-CO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49 videos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con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audio descripción para PDV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i="1" dirty="0">
                <a:solidFill>
                  <a:srgbClr val="000000"/>
                </a:solidFill>
                <a:latin typeface="Arial" panose="020B0604020202020204" pitchFamily="34" charset="0"/>
              </a:rPr>
              <a:t>Producir y emitir contenidos radiales para promover la </a:t>
            </a: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inclusión: </a:t>
            </a:r>
            <a:endParaRPr lang="es-CO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961 contenidos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de producción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de la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emisora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-10438" y="2088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57802" y="152077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12" name="Imagen 11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180" y="122021"/>
            <a:ext cx="1493626" cy="37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95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Tema de la presentación /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8" name="Imagen 7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r="5581" b="3670"/>
          <a:stretch/>
        </p:blipFill>
        <p:spPr>
          <a:xfrm>
            <a:off x="7792688" y="921217"/>
            <a:ext cx="851703" cy="87469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/>
          <a:srcRect r="2416" b="1258"/>
          <a:stretch/>
        </p:blipFill>
        <p:spPr>
          <a:xfrm>
            <a:off x="7791996" y="2316356"/>
            <a:ext cx="828153" cy="82155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84120" y="1269493"/>
            <a:ext cx="75059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Gestionar </a:t>
            </a:r>
            <a:r>
              <a:rPr lang="es-ES" i="1" dirty="0" err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s-ES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opuestas </a:t>
            </a:r>
            <a:r>
              <a:rPr lang="es-CO" i="1" dirty="0">
                <a:solidFill>
                  <a:srgbClr val="000000"/>
                </a:solidFill>
                <a:latin typeface="Arial" panose="020B0604020202020204" pitchFamily="34" charset="0"/>
              </a:rPr>
              <a:t>normativas para hacer efectivos los derechos de </a:t>
            </a: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PDV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Ley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del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Braille </a:t>
            </a:r>
          </a:p>
          <a:p>
            <a:pPr lvl="1"/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Ley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del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Bastón </a:t>
            </a:r>
          </a:p>
          <a:p>
            <a:pPr lvl="1"/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CONPES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de Accesibilidad y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educación </a:t>
            </a:r>
          </a:p>
          <a:p>
            <a:pPr lvl="1"/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Decreto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reglamentario a ley 1712/14 accesibilidad) </a:t>
            </a:r>
            <a:endParaRPr lang="es-E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Desarrollar Investigación inclusión PDV</a:t>
            </a: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es-ES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1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Propuesta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U. Santo Tomas -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Bucaramanga</a:t>
            </a:r>
            <a:endParaRPr lang="es-E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Promover y asesorar a Organizaciones PDV </a:t>
            </a:r>
            <a:r>
              <a:rPr lang="es-CO" i="1" dirty="0">
                <a:solidFill>
                  <a:srgbClr val="000000"/>
                </a:solidFill>
                <a:latin typeface="Arial" panose="020B0604020202020204" pitchFamily="34" charset="0"/>
              </a:rPr>
              <a:t> para </a:t>
            </a: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participación y </a:t>
            </a:r>
            <a:r>
              <a:rPr lang="es-CO" i="1" dirty="0">
                <a:solidFill>
                  <a:srgbClr val="000000"/>
                </a:solidFill>
                <a:latin typeface="Arial" panose="020B0604020202020204" pitchFamily="34" charset="0"/>
              </a:rPr>
              <a:t>ejercicio de </a:t>
            </a:r>
            <a:r>
              <a:rPr lang="es-CO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derechos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: 7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</a:rPr>
              <a:t>Organizaciones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088" y="2088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70328" y="152077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12" name="Imagen 11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706" y="122021"/>
            <a:ext cx="1493626" cy="370419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318136" y="671288"/>
            <a:ext cx="723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METAS: AVANCES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0393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0"/>
            <a:ext cx="9144000" cy="578597"/>
          </a:xfrm>
          <a:prstGeom prst="rect">
            <a:avLst/>
          </a:prstGeom>
          <a:solidFill>
            <a:srgbClr val="0F2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68240" y="149989"/>
            <a:ext cx="447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FFFF"/>
                </a:solidFill>
              </a:rPr>
              <a:t>RENDICIÓN DE CUENTAS </a:t>
            </a:r>
            <a:endParaRPr lang="es-ES" sz="1400" dirty="0">
              <a:solidFill>
                <a:srgbClr val="FFFFFF"/>
              </a:solidFill>
            </a:endParaRPr>
          </a:p>
        </p:txBody>
      </p:sp>
      <p:pic>
        <p:nvPicPr>
          <p:cNvPr id="7" name="Imagen 6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247915"/>
              </p:ext>
            </p:extLst>
          </p:nvPr>
        </p:nvGraphicFramePr>
        <p:xfrm>
          <a:off x="1001183" y="1078759"/>
          <a:ext cx="7153910" cy="3134256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2169906"/>
                <a:gridCol w="1356191"/>
                <a:gridCol w="1932573"/>
                <a:gridCol w="1695240"/>
              </a:tblGrid>
              <a:tr h="70376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 smtClean="0">
                          <a:effectLst/>
                        </a:rPr>
                        <a:t>PRESUPUESTO DEL PROYECTO </a:t>
                      </a:r>
                    </a:p>
                    <a:p>
                      <a:pPr algn="ctr" fontAlgn="b"/>
                      <a:r>
                        <a:rPr lang="es-CO" sz="1400" b="1" u="none" strike="noStrike" dirty="0" smtClean="0">
                          <a:effectLst/>
                        </a:rPr>
                        <a:t>MEJORAMIENTO </a:t>
                      </a:r>
                      <a:r>
                        <a:rPr lang="es-CO" sz="1400" b="1" u="none" strike="noStrike" dirty="0">
                          <a:effectLst/>
                        </a:rPr>
                        <a:t>DE LAS CONDICIONES PARA LA GARANTIA DE LOS DERECHOS DE LAS PERSONAS CON DISCAPACIDAD VISUAL EN EL </a:t>
                      </a:r>
                      <a:r>
                        <a:rPr lang="es-CO" sz="1400" b="1" u="none" strike="noStrike" dirty="0" smtClean="0">
                          <a:effectLst/>
                        </a:rPr>
                        <a:t>PAÍS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363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ASIGNADO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RECURSO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COMPROMETIDO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PORCENTAJE EJECUCIÓN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35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 1.256.657.732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Nación (10)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780.898.885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62%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35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     493.142.857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Propios (20)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361.488.123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73%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35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         4.000.000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Propios (21)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 $             4.000.000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100%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35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 $         1.753.800.589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u="none" strike="noStrike" dirty="0">
                          <a:effectLst/>
                        </a:rPr>
                        <a:t> 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 $    1.146.387.008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65%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141766" y="4555716"/>
            <a:ext cx="7237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A OCTUBRE 31 DE 2019</a:t>
            </a:r>
            <a:endParaRPr lang="es-CO" sz="1100" dirty="0"/>
          </a:p>
        </p:txBody>
      </p:sp>
    </p:spTree>
    <p:extLst>
      <p:ext uri="{BB962C8B-B14F-4D97-AF65-F5344CB8AC3E}">
        <p14:creationId xmlns:p14="http://schemas.microsoft.com/office/powerpoint/2010/main" val="53539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9715" y="1684069"/>
            <a:ext cx="8374326" cy="256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4000" b="1" dirty="0" smtClean="0">
                <a:solidFill>
                  <a:schemeClr val="bg1"/>
                </a:solidFill>
              </a:rPr>
              <a:t>Proyecto de Inversión: Fortalecimiento </a:t>
            </a:r>
            <a:r>
              <a:rPr lang="es-ES" sz="4000" b="1" dirty="0">
                <a:solidFill>
                  <a:schemeClr val="bg1"/>
                </a:solidFill>
              </a:rPr>
              <a:t>de procesos y recursos del INCI para contribuir con el mejoramiento de servicios a las personas con discapacidad visual nacional</a:t>
            </a:r>
            <a:endParaRPr lang="es-CO" sz="4000" b="1" dirty="0">
              <a:solidFill>
                <a:schemeClr val="bg1"/>
              </a:solidFill>
            </a:endParaRPr>
          </a:p>
        </p:txBody>
      </p:sp>
      <p:pic>
        <p:nvPicPr>
          <p:cNvPr id="4" name="Imagen 3" descr="logo-INC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18" y="119933"/>
            <a:ext cx="1493626" cy="37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6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678</Words>
  <Application>Microsoft Office PowerPoint</Application>
  <PresentationFormat>Presentación en pantalla (16:9)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Courier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Instituto Nacional para Ciegos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INCI</dc:creator>
  <cp:lastModifiedBy>Gustavo Fernández</cp:lastModifiedBy>
  <cp:revision>54</cp:revision>
  <dcterms:created xsi:type="dcterms:W3CDTF">2019-02-01T17:03:13Z</dcterms:created>
  <dcterms:modified xsi:type="dcterms:W3CDTF">2019-11-18T14:05:50Z</dcterms:modified>
</cp:coreProperties>
</file>