
<file path=[Content_Types].xml><?xml version="1.0" encoding="utf-8"?>
<Types xmlns="http://schemas.openxmlformats.org/package/2006/content-types">
  <Default Extension="jpeg" ContentType="image/jpeg"/>
  <Default Extension="jpg" ContentType="image/jpeg"/>
  <Default Extension="mp3" ContentType="audio/m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9" r:id="rId4"/>
    <p:sldId id="261" r:id="rId5"/>
    <p:sldId id="262" r:id="rId6"/>
    <p:sldId id="263" r:id="rId7"/>
    <p:sldId id="264" r:id="rId8"/>
    <p:sldId id="265" r:id="rId9"/>
    <p:sldId id="266" r:id="rId10"/>
    <p:sldId id="299" r:id="rId11"/>
    <p:sldId id="298" r:id="rId12"/>
    <p:sldId id="269" r:id="rId13"/>
    <p:sldId id="270" r:id="rId14"/>
    <p:sldId id="271" r:id="rId15"/>
    <p:sldId id="304" r:id="rId16"/>
    <p:sldId id="305" r:id="rId17"/>
    <p:sldId id="274" r:id="rId18"/>
    <p:sldId id="275" r:id="rId19"/>
    <p:sldId id="296" r:id="rId20"/>
    <p:sldId id="276" r:id="rId21"/>
    <p:sldId id="277" r:id="rId22"/>
    <p:sldId id="278" r:id="rId23"/>
    <p:sldId id="297" r:id="rId24"/>
    <p:sldId id="279" r:id="rId25"/>
    <p:sldId id="300" r:id="rId26"/>
    <p:sldId id="301" r:id="rId27"/>
    <p:sldId id="302" r:id="rId28"/>
    <p:sldId id="283" r:id="rId29"/>
    <p:sldId id="306" r:id="rId30"/>
    <p:sldId id="284" r:id="rId31"/>
    <p:sldId id="285" r:id="rId32"/>
    <p:sldId id="286" r:id="rId33"/>
    <p:sldId id="287" r:id="rId34"/>
    <p:sldId id="288" r:id="rId35"/>
    <p:sldId id="289" r:id="rId36"/>
    <p:sldId id="290" r:id="rId37"/>
    <p:sldId id="291" r:id="rId38"/>
    <p:sldId id="292" r:id="rId39"/>
    <p:sldId id="293" r:id="rId40"/>
    <p:sldId id="295" r:id="rId41"/>
  </p:sldIdLst>
  <p:sldSz cx="12192000" cy="6858000"/>
  <p:notesSz cx="6858000" cy="9144000"/>
  <p:defaultTextStyle>
    <a:defPPr>
      <a:defRPr lang="es-C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AFDFF"/>
    <a:srgbClr val="00C7C7"/>
    <a:srgbClr val="D9E9FC"/>
    <a:srgbClr val="FF7F00"/>
    <a:srgbClr val="B2CFF9"/>
    <a:srgbClr val="EBFCFB"/>
    <a:srgbClr val="CAFCFB"/>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Estilo medio 2 - Énfasis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Estilo medio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00A15C55-8517-42AA-B614-E9B94910E393}" styleName="Estilo medio 2 - Énfasis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4995" autoAdjust="0"/>
    <p:restoredTop sz="94660"/>
  </p:normalViewPr>
  <p:slideViewPr>
    <p:cSldViewPr snapToGrid="0">
      <p:cViewPr varScale="1">
        <p:scale>
          <a:sx n="78" d="100"/>
          <a:sy n="78" d="100"/>
        </p:scale>
        <p:origin x="878" y="6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viewProps" Target="view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de títul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7AA4716F-CC54-78B9-8F05-62196C1761BD}"/>
              </a:ext>
            </a:extLst>
          </p:cNvPr>
          <p:cNvSpPr>
            <a:spLocks noGrp="1"/>
          </p:cNvSpPr>
          <p:nvPr>
            <p:ph type="ctrTitle"/>
          </p:nvPr>
        </p:nvSpPr>
        <p:spPr>
          <a:xfrm>
            <a:off x="1524000" y="1122363"/>
            <a:ext cx="9144000" cy="2387600"/>
          </a:xfrm>
        </p:spPr>
        <p:txBody>
          <a:bodyPr anchor="b"/>
          <a:lstStyle>
            <a:lvl1pPr algn="ctr">
              <a:defRPr sz="6000"/>
            </a:lvl1pPr>
          </a:lstStyle>
          <a:p>
            <a:r>
              <a:rPr lang="es-ES"/>
              <a:t>Haga clic para modificar el estilo de título del patrón</a:t>
            </a:r>
            <a:endParaRPr lang="es-CO"/>
          </a:p>
        </p:txBody>
      </p:sp>
      <p:sp>
        <p:nvSpPr>
          <p:cNvPr id="3" name="Subtítulo 2">
            <a:extLst>
              <a:ext uri="{FF2B5EF4-FFF2-40B4-BE49-F238E27FC236}">
                <a16:creationId xmlns:a16="http://schemas.microsoft.com/office/drawing/2014/main" id="{03259F51-5E90-9270-B388-82DAD6A76DEB}"/>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s-ES"/>
              <a:t>Haga clic para modificar el estilo de subtítulo del patrón</a:t>
            </a:r>
            <a:endParaRPr lang="es-CO"/>
          </a:p>
        </p:txBody>
      </p:sp>
      <p:sp>
        <p:nvSpPr>
          <p:cNvPr id="4" name="Marcador de fecha 3">
            <a:extLst>
              <a:ext uri="{FF2B5EF4-FFF2-40B4-BE49-F238E27FC236}">
                <a16:creationId xmlns:a16="http://schemas.microsoft.com/office/drawing/2014/main" id="{6D19887D-8CD3-BB38-B509-C976FCC6DCDF}"/>
              </a:ext>
            </a:extLst>
          </p:cNvPr>
          <p:cNvSpPr>
            <a:spLocks noGrp="1"/>
          </p:cNvSpPr>
          <p:nvPr>
            <p:ph type="dt" sz="half" idx="10"/>
          </p:nvPr>
        </p:nvSpPr>
        <p:spPr/>
        <p:txBody>
          <a:bodyPr/>
          <a:lstStyle/>
          <a:p>
            <a:fld id="{1B3D1D61-52E9-46B5-9129-7D259376375D}" type="datetimeFigureOut">
              <a:rPr lang="es-CO" smtClean="0"/>
              <a:t>4/12/2024</a:t>
            </a:fld>
            <a:endParaRPr lang="es-CO"/>
          </a:p>
        </p:txBody>
      </p:sp>
      <p:sp>
        <p:nvSpPr>
          <p:cNvPr id="5" name="Marcador de pie de página 4">
            <a:extLst>
              <a:ext uri="{FF2B5EF4-FFF2-40B4-BE49-F238E27FC236}">
                <a16:creationId xmlns:a16="http://schemas.microsoft.com/office/drawing/2014/main" id="{29FDA0B4-7D70-B168-1934-3E478E687B04}"/>
              </a:ext>
            </a:extLst>
          </p:cNvPr>
          <p:cNvSpPr>
            <a:spLocks noGrp="1"/>
          </p:cNvSpPr>
          <p:nvPr>
            <p:ph type="ftr" sz="quarter" idx="11"/>
          </p:nvPr>
        </p:nvSpPr>
        <p:spPr/>
        <p:txBody>
          <a:bodyPr/>
          <a:lstStyle/>
          <a:p>
            <a:endParaRPr lang="es-CO"/>
          </a:p>
        </p:txBody>
      </p:sp>
      <p:sp>
        <p:nvSpPr>
          <p:cNvPr id="6" name="Marcador de número de diapositiva 5">
            <a:extLst>
              <a:ext uri="{FF2B5EF4-FFF2-40B4-BE49-F238E27FC236}">
                <a16:creationId xmlns:a16="http://schemas.microsoft.com/office/drawing/2014/main" id="{68754064-A977-6C75-0421-0F93E58DEC32}"/>
              </a:ext>
            </a:extLst>
          </p:cNvPr>
          <p:cNvSpPr>
            <a:spLocks noGrp="1"/>
          </p:cNvSpPr>
          <p:nvPr>
            <p:ph type="sldNum" sz="quarter" idx="12"/>
          </p:nvPr>
        </p:nvSpPr>
        <p:spPr/>
        <p:txBody>
          <a:bodyPr/>
          <a:lstStyle/>
          <a:p>
            <a:fld id="{2601249C-A3EC-4570-B062-DD00B977790C}" type="slidenum">
              <a:rPr lang="es-CO" smtClean="0"/>
              <a:t>‹Nº›</a:t>
            </a:fld>
            <a:endParaRPr lang="es-CO"/>
          </a:p>
        </p:txBody>
      </p:sp>
    </p:spTree>
    <p:extLst>
      <p:ext uri="{BB962C8B-B14F-4D97-AF65-F5344CB8AC3E}">
        <p14:creationId xmlns:p14="http://schemas.microsoft.com/office/powerpoint/2010/main" val="186579128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ítulo y objetos">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36366CD1-6963-C71A-05BE-131CC1C2F8F3}"/>
              </a:ext>
            </a:extLst>
          </p:cNvPr>
          <p:cNvSpPr>
            <a:spLocks noGrp="1"/>
          </p:cNvSpPr>
          <p:nvPr>
            <p:ph type="title"/>
          </p:nvPr>
        </p:nvSpPr>
        <p:spPr/>
        <p:txBody>
          <a:bodyPr/>
          <a:lstStyle/>
          <a:p>
            <a:r>
              <a:rPr lang="es-ES"/>
              <a:t>Haga clic para modificar el estilo de título del patrón</a:t>
            </a:r>
            <a:endParaRPr lang="es-CO"/>
          </a:p>
        </p:txBody>
      </p:sp>
      <p:sp>
        <p:nvSpPr>
          <p:cNvPr id="3" name="Marcador de contenido 2">
            <a:extLst>
              <a:ext uri="{FF2B5EF4-FFF2-40B4-BE49-F238E27FC236}">
                <a16:creationId xmlns:a16="http://schemas.microsoft.com/office/drawing/2014/main" id="{1A1B5BF5-940C-3DE4-6797-B7DF3848C527}"/>
              </a:ext>
            </a:extLst>
          </p:cNvPr>
          <p:cNvSpPr>
            <a:spLocks noGrp="1"/>
          </p:cNvSpPr>
          <p:nvPr>
            <p:ph idx="1"/>
          </p:nvPr>
        </p:nvSpPr>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4" name="Marcador de fecha 3">
            <a:extLst>
              <a:ext uri="{FF2B5EF4-FFF2-40B4-BE49-F238E27FC236}">
                <a16:creationId xmlns:a16="http://schemas.microsoft.com/office/drawing/2014/main" id="{5DCAC196-C9F7-516D-570A-CFD471D88C1D}"/>
              </a:ext>
            </a:extLst>
          </p:cNvPr>
          <p:cNvSpPr>
            <a:spLocks noGrp="1"/>
          </p:cNvSpPr>
          <p:nvPr>
            <p:ph type="dt" sz="half" idx="10"/>
          </p:nvPr>
        </p:nvSpPr>
        <p:spPr/>
        <p:txBody>
          <a:bodyPr/>
          <a:lstStyle/>
          <a:p>
            <a:fld id="{1B3D1D61-52E9-46B5-9129-7D259376375D}" type="datetimeFigureOut">
              <a:rPr lang="es-CO" smtClean="0"/>
              <a:t>4/12/2024</a:t>
            </a:fld>
            <a:endParaRPr lang="es-CO"/>
          </a:p>
        </p:txBody>
      </p:sp>
      <p:sp>
        <p:nvSpPr>
          <p:cNvPr id="5" name="Marcador de pie de página 4">
            <a:extLst>
              <a:ext uri="{FF2B5EF4-FFF2-40B4-BE49-F238E27FC236}">
                <a16:creationId xmlns:a16="http://schemas.microsoft.com/office/drawing/2014/main" id="{5D52629A-6826-2D68-8852-172D942CD088}"/>
              </a:ext>
            </a:extLst>
          </p:cNvPr>
          <p:cNvSpPr>
            <a:spLocks noGrp="1"/>
          </p:cNvSpPr>
          <p:nvPr>
            <p:ph type="ftr" sz="quarter" idx="11"/>
          </p:nvPr>
        </p:nvSpPr>
        <p:spPr/>
        <p:txBody>
          <a:bodyPr/>
          <a:lstStyle/>
          <a:p>
            <a:endParaRPr lang="es-CO"/>
          </a:p>
        </p:txBody>
      </p:sp>
      <p:sp>
        <p:nvSpPr>
          <p:cNvPr id="6" name="Marcador de número de diapositiva 5">
            <a:extLst>
              <a:ext uri="{FF2B5EF4-FFF2-40B4-BE49-F238E27FC236}">
                <a16:creationId xmlns:a16="http://schemas.microsoft.com/office/drawing/2014/main" id="{0F244EBF-E26B-334A-82A7-B066A132E46F}"/>
              </a:ext>
            </a:extLst>
          </p:cNvPr>
          <p:cNvSpPr>
            <a:spLocks noGrp="1"/>
          </p:cNvSpPr>
          <p:nvPr>
            <p:ph type="sldNum" sz="quarter" idx="12"/>
          </p:nvPr>
        </p:nvSpPr>
        <p:spPr/>
        <p:txBody>
          <a:bodyPr/>
          <a:lstStyle/>
          <a:p>
            <a:fld id="{2601249C-A3EC-4570-B062-DD00B977790C}" type="slidenum">
              <a:rPr lang="es-CO" smtClean="0"/>
              <a:t>‹Nº›</a:t>
            </a:fld>
            <a:endParaRPr lang="es-CO"/>
          </a:p>
        </p:txBody>
      </p:sp>
    </p:spTree>
    <p:extLst>
      <p:ext uri="{BB962C8B-B14F-4D97-AF65-F5344CB8AC3E}">
        <p14:creationId xmlns:p14="http://schemas.microsoft.com/office/powerpoint/2010/main" val="380966470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Encabezado de sección">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5B383FA5-9443-E47E-EA85-808A8BE3477A}"/>
              </a:ext>
            </a:extLst>
          </p:cNvPr>
          <p:cNvSpPr>
            <a:spLocks noGrp="1"/>
          </p:cNvSpPr>
          <p:nvPr>
            <p:ph type="title"/>
          </p:nvPr>
        </p:nvSpPr>
        <p:spPr>
          <a:xfrm>
            <a:off x="831850" y="1709738"/>
            <a:ext cx="10515600" cy="2852737"/>
          </a:xfrm>
        </p:spPr>
        <p:txBody>
          <a:bodyPr anchor="b"/>
          <a:lstStyle>
            <a:lvl1pPr>
              <a:defRPr sz="6000"/>
            </a:lvl1pPr>
          </a:lstStyle>
          <a:p>
            <a:r>
              <a:rPr lang="es-ES"/>
              <a:t>Haga clic para modificar el estilo de título del patrón</a:t>
            </a:r>
            <a:endParaRPr lang="es-CO"/>
          </a:p>
        </p:txBody>
      </p:sp>
      <p:sp>
        <p:nvSpPr>
          <p:cNvPr id="3" name="Marcador de texto 2">
            <a:extLst>
              <a:ext uri="{FF2B5EF4-FFF2-40B4-BE49-F238E27FC236}">
                <a16:creationId xmlns:a16="http://schemas.microsoft.com/office/drawing/2014/main" id="{39381C4D-868B-9290-4ABC-A0EDB15B720E}"/>
              </a:ext>
            </a:extLst>
          </p:cNvPr>
          <p:cNvSpPr>
            <a:spLocks noGrp="1"/>
          </p:cNvSpPr>
          <p:nvPr>
            <p:ph type="body" idx="1"/>
          </p:nvPr>
        </p:nvSpPr>
        <p:spPr>
          <a:xfrm>
            <a:off x="831850" y="4589463"/>
            <a:ext cx="10515600" cy="1500187"/>
          </a:xfrm>
        </p:spPr>
        <p:txBody>
          <a:bodyPr/>
          <a:lstStyle>
            <a:lvl1pPr marL="0" indent="0">
              <a:buNone/>
              <a:defRPr sz="2400">
                <a:solidFill>
                  <a:schemeClr val="tx1">
                    <a:tint val="82000"/>
                  </a:schemeClr>
                </a:solidFill>
              </a:defRPr>
            </a:lvl1pPr>
            <a:lvl2pPr marL="457200" indent="0">
              <a:buNone/>
              <a:defRPr sz="2000">
                <a:solidFill>
                  <a:schemeClr val="tx1">
                    <a:tint val="82000"/>
                  </a:schemeClr>
                </a:solidFill>
              </a:defRPr>
            </a:lvl2pPr>
            <a:lvl3pPr marL="914400" indent="0">
              <a:buNone/>
              <a:defRPr sz="1800">
                <a:solidFill>
                  <a:schemeClr val="tx1">
                    <a:tint val="82000"/>
                  </a:schemeClr>
                </a:solidFill>
              </a:defRPr>
            </a:lvl3pPr>
            <a:lvl4pPr marL="1371600" indent="0">
              <a:buNone/>
              <a:defRPr sz="1600">
                <a:solidFill>
                  <a:schemeClr val="tx1">
                    <a:tint val="82000"/>
                  </a:schemeClr>
                </a:solidFill>
              </a:defRPr>
            </a:lvl4pPr>
            <a:lvl5pPr marL="1828800" indent="0">
              <a:buNone/>
              <a:defRPr sz="1600">
                <a:solidFill>
                  <a:schemeClr val="tx1">
                    <a:tint val="82000"/>
                  </a:schemeClr>
                </a:solidFill>
              </a:defRPr>
            </a:lvl5pPr>
            <a:lvl6pPr marL="2286000" indent="0">
              <a:buNone/>
              <a:defRPr sz="1600">
                <a:solidFill>
                  <a:schemeClr val="tx1">
                    <a:tint val="82000"/>
                  </a:schemeClr>
                </a:solidFill>
              </a:defRPr>
            </a:lvl6pPr>
            <a:lvl7pPr marL="2743200" indent="0">
              <a:buNone/>
              <a:defRPr sz="1600">
                <a:solidFill>
                  <a:schemeClr val="tx1">
                    <a:tint val="82000"/>
                  </a:schemeClr>
                </a:solidFill>
              </a:defRPr>
            </a:lvl7pPr>
            <a:lvl8pPr marL="3200400" indent="0">
              <a:buNone/>
              <a:defRPr sz="1600">
                <a:solidFill>
                  <a:schemeClr val="tx1">
                    <a:tint val="82000"/>
                  </a:schemeClr>
                </a:solidFill>
              </a:defRPr>
            </a:lvl8pPr>
            <a:lvl9pPr marL="3657600" indent="0">
              <a:buNone/>
              <a:defRPr sz="1600">
                <a:solidFill>
                  <a:schemeClr val="tx1">
                    <a:tint val="82000"/>
                  </a:schemeClr>
                </a:solidFill>
              </a:defRPr>
            </a:lvl9pPr>
          </a:lstStyle>
          <a:p>
            <a:pPr lvl="0"/>
            <a:r>
              <a:rPr lang="es-ES"/>
              <a:t>Haga clic para modificar los estilos de texto del patrón</a:t>
            </a:r>
          </a:p>
        </p:txBody>
      </p:sp>
      <p:sp>
        <p:nvSpPr>
          <p:cNvPr id="4" name="Marcador de fecha 3">
            <a:extLst>
              <a:ext uri="{FF2B5EF4-FFF2-40B4-BE49-F238E27FC236}">
                <a16:creationId xmlns:a16="http://schemas.microsoft.com/office/drawing/2014/main" id="{8CB1394B-DCD0-DA92-F472-8CE86AF34300}"/>
              </a:ext>
            </a:extLst>
          </p:cNvPr>
          <p:cNvSpPr>
            <a:spLocks noGrp="1"/>
          </p:cNvSpPr>
          <p:nvPr>
            <p:ph type="dt" sz="half" idx="10"/>
          </p:nvPr>
        </p:nvSpPr>
        <p:spPr/>
        <p:txBody>
          <a:bodyPr/>
          <a:lstStyle/>
          <a:p>
            <a:fld id="{1B3D1D61-52E9-46B5-9129-7D259376375D}" type="datetimeFigureOut">
              <a:rPr lang="es-CO" smtClean="0"/>
              <a:t>4/12/2024</a:t>
            </a:fld>
            <a:endParaRPr lang="es-CO"/>
          </a:p>
        </p:txBody>
      </p:sp>
      <p:sp>
        <p:nvSpPr>
          <p:cNvPr id="5" name="Marcador de pie de página 4">
            <a:extLst>
              <a:ext uri="{FF2B5EF4-FFF2-40B4-BE49-F238E27FC236}">
                <a16:creationId xmlns:a16="http://schemas.microsoft.com/office/drawing/2014/main" id="{358B773C-6E58-C7C3-648F-A66B093E5421}"/>
              </a:ext>
            </a:extLst>
          </p:cNvPr>
          <p:cNvSpPr>
            <a:spLocks noGrp="1"/>
          </p:cNvSpPr>
          <p:nvPr>
            <p:ph type="ftr" sz="quarter" idx="11"/>
          </p:nvPr>
        </p:nvSpPr>
        <p:spPr/>
        <p:txBody>
          <a:bodyPr/>
          <a:lstStyle/>
          <a:p>
            <a:endParaRPr lang="es-CO"/>
          </a:p>
        </p:txBody>
      </p:sp>
      <p:sp>
        <p:nvSpPr>
          <p:cNvPr id="6" name="Marcador de número de diapositiva 5">
            <a:extLst>
              <a:ext uri="{FF2B5EF4-FFF2-40B4-BE49-F238E27FC236}">
                <a16:creationId xmlns:a16="http://schemas.microsoft.com/office/drawing/2014/main" id="{2908CDE0-E486-3744-7C2A-AB6E0F741E07}"/>
              </a:ext>
            </a:extLst>
          </p:cNvPr>
          <p:cNvSpPr>
            <a:spLocks noGrp="1"/>
          </p:cNvSpPr>
          <p:nvPr>
            <p:ph type="sldNum" sz="quarter" idx="12"/>
          </p:nvPr>
        </p:nvSpPr>
        <p:spPr/>
        <p:txBody>
          <a:bodyPr/>
          <a:lstStyle/>
          <a:p>
            <a:fld id="{2601249C-A3EC-4570-B062-DD00B977790C}" type="slidenum">
              <a:rPr lang="es-CO" smtClean="0"/>
              <a:t>‹Nº›</a:t>
            </a:fld>
            <a:endParaRPr lang="es-CO"/>
          </a:p>
        </p:txBody>
      </p:sp>
    </p:spTree>
    <p:extLst>
      <p:ext uri="{BB962C8B-B14F-4D97-AF65-F5344CB8AC3E}">
        <p14:creationId xmlns:p14="http://schemas.microsoft.com/office/powerpoint/2010/main" val="280777574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os objetos">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81F5979A-AAB0-3A10-F2F5-F718C072174C}"/>
              </a:ext>
            </a:extLst>
          </p:cNvPr>
          <p:cNvSpPr>
            <a:spLocks noGrp="1"/>
          </p:cNvSpPr>
          <p:nvPr>
            <p:ph type="title"/>
          </p:nvPr>
        </p:nvSpPr>
        <p:spPr/>
        <p:txBody>
          <a:bodyPr/>
          <a:lstStyle/>
          <a:p>
            <a:r>
              <a:rPr lang="es-ES"/>
              <a:t>Haga clic para modificar el estilo de título del patrón</a:t>
            </a:r>
            <a:endParaRPr lang="es-CO"/>
          </a:p>
        </p:txBody>
      </p:sp>
      <p:sp>
        <p:nvSpPr>
          <p:cNvPr id="3" name="Marcador de contenido 2">
            <a:extLst>
              <a:ext uri="{FF2B5EF4-FFF2-40B4-BE49-F238E27FC236}">
                <a16:creationId xmlns:a16="http://schemas.microsoft.com/office/drawing/2014/main" id="{C318FA1C-760F-4B49-F1BB-DACCC34FC880}"/>
              </a:ext>
            </a:extLst>
          </p:cNvPr>
          <p:cNvSpPr>
            <a:spLocks noGrp="1"/>
          </p:cNvSpPr>
          <p:nvPr>
            <p:ph sz="half" idx="1"/>
          </p:nvPr>
        </p:nvSpPr>
        <p:spPr>
          <a:xfrm>
            <a:off x="838200" y="1825625"/>
            <a:ext cx="5181600" cy="435133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4" name="Marcador de contenido 3">
            <a:extLst>
              <a:ext uri="{FF2B5EF4-FFF2-40B4-BE49-F238E27FC236}">
                <a16:creationId xmlns:a16="http://schemas.microsoft.com/office/drawing/2014/main" id="{A6B59375-9ABA-2BEB-154E-D0D2B9D7B6FD}"/>
              </a:ext>
            </a:extLst>
          </p:cNvPr>
          <p:cNvSpPr>
            <a:spLocks noGrp="1"/>
          </p:cNvSpPr>
          <p:nvPr>
            <p:ph sz="half" idx="2"/>
          </p:nvPr>
        </p:nvSpPr>
        <p:spPr>
          <a:xfrm>
            <a:off x="6172200" y="1825625"/>
            <a:ext cx="5181600" cy="435133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5" name="Marcador de fecha 4">
            <a:extLst>
              <a:ext uri="{FF2B5EF4-FFF2-40B4-BE49-F238E27FC236}">
                <a16:creationId xmlns:a16="http://schemas.microsoft.com/office/drawing/2014/main" id="{94C332BB-1BFD-36BA-57AE-2B72A0D5EAED}"/>
              </a:ext>
            </a:extLst>
          </p:cNvPr>
          <p:cNvSpPr>
            <a:spLocks noGrp="1"/>
          </p:cNvSpPr>
          <p:nvPr>
            <p:ph type="dt" sz="half" idx="10"/>
          </p:nvPr>
        </p:nvSpPr>
        <p:spPr/>
        <p:txBody>
          <a:bodyPr/>
          <a:lstStyle/>
          <a:p>
            <a:fld id="{1B3D1D61-52E9-46B5-9129-7D259376375D}" type="datetimeFigureOut">
              <a:rPr lang="es-CO" smtClean="0"/>
              <a:t>4/12/2024</a:t>
            </a:fld>
            <a:endParaRPr lang="es-CO"/>
          </a:p>
        </p:txBody>
      </p:sp>
      <p:sp>
        <p:nvSpPr>
          <p:cNvPr id="6" name="Marcador de pie de página 5">
            <a:extLst>
              <a:ext uri="{FF2B5EF4-FFF2-40B4-BE49-F238E27FC236}">
                <a16:creationId xmlns:a16="http://schemas.microsoft.com/office/drawing/2014/main" id="{C589F803-90DE-4D43-CEE5-04C699E84920}"/>
              </a:ext>
            </a:extLst>
          </p:cNvPr>
          <p:cNvSpPr>
            <a:spLocks noGrp="1"/>
          </p:cNvSpPr>
          <p:nvPr>
            <p:ph type="ftr" sz="quarter" idx="11"/>
          </p:nvPr>
        </p:nvSpPr>
        <p:spPr/>
        <p:txBody>
          <a:bodyPr/>
          <a:lstStyle/>
          <a:p>
            <a:endParaRPr lang="es-CO"/>
          </a:p>
        </p:txBody>
      </p:sp>
      <p:sp>
        <p:nvSpPr>
          <p:cNvPr id="7" name="Marcador de número de diapositiva 6">
            <a:extLst>
              <a:ext uri="{FF2B5EF4-FFF2-40B4-BE49-F238E27FC236}">
                <a16:creationId xmlns:a16="http://schemas.microsoft.com/office/drawing/2014/main" id="{8DCF593B-0F24-38FB-F4A6-16B9A85D968F}"/>
              </a:ext>
            </a:extLst>
          </p:cNvPr>
          <p:cNvSpPr>
            <a:spLocks noGrp="1"/>
          </p:cNvSpPr>
          <p:nvPr>
            <p:ph type="sldNum" sz="quarter" idx="12"/>
          </p:nvPr>
        </p:nvSpPr>
        <p:spPr/>
        <p:txBody>
          <a:bodyPr/>
          <a:lstStyle/>
          <a:p>
            <a:fld id="{2601249C-A3EC-4570-B062-DD00B977790C}" type="slidenum">
              <a:rPr lang="es-CO" smtClean="0"/>
              <a:t>‹Nº›</a:t>
            </a:fld>
            <a:endParaRPr lang="es-CO"/>
          </a:p>
        </p:txBody>
      </p:sp>
    </p:spTree>
    <p:extLst>
      <p:ext uri="{BB962C8B-B14F-4D97-AF65-F5344CB8AC3E}">
        <p14:creationId xmlns:p14="http://schemas.microsoft.com/office/powerpoint/2010/main" val="219926364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ción">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D6A9B2DC-EF86-36A3-FCE7-F01989F207BF}"/>
              </a:ext>
            </a:extLst>
          </p:cNvPr>
          <p:cNvSpPr>
            <a:spLocks noGrp="1"/>
          </p:cNvSpPr>
          <p:nvPr>
            <p:ph type="title"/>
          </p:nvPr>
        </p:nvSpPr>
        <p:spPr>
          <a:xfrm>
            <a:off x="839788" y="365125"/>
            <a:ext cx="10515600" cy="1325563"/>
          </a:xfrm>
        </p:spPr>
        <p:txBody>
          <a:bodyPr/>
          <a:lstStyle/>
          <a:p>
            <a:r>
              <a:rPr lang="es-ES"/>
              <a:t>Haga clic para modificar el estilo de título del patrón</a:t>
            </a:r>
            <a:endParaRPr lang="es-CO"/>
          </a:p>
        </p:txBody>
      </p:sp>
      <p:sp>
        <p:nvSpPr>
          <p:cNvPr id="3" name="Marcador de texto 2">
            <a:extLst>
              <a:ext uri="{FF2B5EF4-FFF2-40B4-BE49-F238E27FC236}">
                <a16:creationId xmlns:a16="http://schemas.microsoft.com/office/drawing/2014/main" id="{AC5B281E-721F-F230-4EE4-C56DB0785876}"/>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s-ES"/>
              <a:t>Haga clic para modificar los estilos de texto del patrón</a:t>
            </a:r>
          </a:p>
        </p:txBody>
      </p:sp>
      <p:sp>
        <p:nvSpPr>
          <p:cNvPr id="4" name="Marcador de contenido 3">
            <a:extLst>
              <a:ext uri="{FF2B5EF4-FFF2-40B4-BE49-F238E27FC236}">
                <a16:creationId xmlns:a16="http://schemas.microsoft.com/office/drawing/2014/main" id="{138AA185-7301-D425-CB87-6DE78E3BC099}"/>
              </a:ext>
            </a:extLst>
          </p:cNvPr>
          <p:cNvSpPr>
            <a:spLocks noGrp="1"/>
          </p:cNvSpPr>
          <p:nvPr>
            <p:ph sz="half" idx="2"/>
          </p:nvPr>
        </p:nvSpPr>
        <p:spPr>
          <a:xfrm>
            <a:off x="839788" y="2505075"/>
            <a:ext cx="5157787" cy="368458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5" name="Marcador de texto 4">
            <a:extLst>
              <a:ext uri="{FF2B5EF4-FFF2-40B4-BE49-F238E27FC236}">
                <a16:creationId xmlns:a16="http://schemas.microsoft.com/office/drawing/2014/main" id="{E09A141B-1EB2-6B19-4C00-47F8AC20F26A}"/>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s-ES"/>
              <a:t>Haga clic para modificar los estilos de texto del patrón</a:t>
            </a:r>
          </a:p>
        </p:txBody>
      </p:sp>
      <p:sp>
        <p:nvSpPr>
          <p:cNvPr id="6" name="Marcador de contenido 5">
            <a:extLst>
              <a:ext uri="{FF2B5EF4-FFF2-40B4-BE49-F238E27FC236}">
                <a16:creationId xmlns:a16="http://schemas.microsoft.com/office/drawing/2014/main" id="{96DD3B61-CD64-5111-BDC7-84385FA2228D}"/>
              </a:ext>
            </a:extLst>
          </p:cNvPr>
          <p:cNvSpPr>
            <a:spLocks noGrp="1"/>
          </p:cNvSpPr>
          <p:nvPr>
            <p:ph sz="quarter" idx="4"/>
          </p:nvPr>
        </p:nvSpPr>
        <p:spPr>
          <a:xfrm>
            <a:off x="6172200" y="2505075"/>
            <a:ext cx="5183188" cy="3684588"/>
          </a:xfrm>
        </p:spPr>
        <p:txBody>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7" name="Marcador de fecha 6">
            <a:extLst>
              <a:ext uri="{FF2B5EF4-FFF2-40B4-BE49-F238E27FC236}">
                <a16:creationId xmlns:a16="http://schemas.microsoft.com/office/drawing/2014/main" id="{C76B7CED-84BB-F511-583F-FE0A85058730}"/>
              </a:ext>
            </a:extLst>
          </p:cNvPr>
          <p:cNvSpPr>
            <a:spLocks noGrp="1"/>
          </p:cNvSpPr>
          <p:nvPr>
            <p:ph type="dt" sz="half" idx="10"/>
          </p:nvPr>
        </p:nvSpPr>
        <p:spPr/>
        <p:txBody>
          <a:bodyPr/>
          <a:lstStyle/>
          <a:p>
            <a:fld id="{1B3D1D61-52E9-46B5-9129-7D259376375D}" type="datetimeFigureOut">
              <a:rPr lang="es-CO" smtClean="0"/>
              <a:t>4/12/2024</a:t>
            </a:fld>
            <a:endParaRPr lang="es-CO"/>
          </a:p>
        </p:txBody>
      </p:sp>
      <p:sp>
        <p:nvSpPr>
          <p:cNvPr id="8" name="Marcador de pie de página 7">
            <a:extLst>
              <a:ext uri="{FF2B5EF4-FFF2-40B4-BE49-F238E27FC236}">
                <a16:creationId xmlns:a16="http://schemas.microsoft.com/office/drawing/2014/main" id="{4DC70603-736A-E864-8D4B-51741FA2629E}"/>
              </a:ext>
            </a:extLst>
          </p:cNvPr>
          <p:cNvSpPr>
            <a:spLocks noGrp="1"/>
          </p:cNvSpPr>
          <p:nvPr>
            <p:ph type="ftr" sz="quarter" idx="11"/>
          </p:nvPr>
        </p:nvSpPr>
        <p:spPr/>
        <p:txBody>
          <a:bodyPr/>
          <a:lstStyle/>
          <a:p>
            <a:endParaRPr lang="es-CO"/>
          </a:p>
        </p:txBody>
      </p:sp>
      <p:sp>
        <p:nvSpPr>
          <p:cNvPr id="9" name="Marcador de número de diapositiva 8">
            <a:extLst>
              <a:ext uri="{FF2B5EF4-FFF2-40B4-BE49-F238E27FC236}">
                <a16:creationId xmlns:a16="http://schemas.microsoft.com/office/drawing/2014/main" id="{E3C4B774-E11A-16D3-BBB9-C62E3B5ED757}"/>
              </a:ext>
            </a:extLst>
          </p:cNvPr>
          <p:cNvSpPr>
            <a:spLocks noGrp="1"/>
          </p:cNvSpPr>
          <p:nvPr>
            <p:ph type="sldNum" sz="quarter" idx="12"/>
          </p:nvPr>
        </p:nvSpPr>
        <p:spPr/>
        <p:txBody>
          <a:bodyPr/>
          <a:lstStyle/>
          <a:p>
            <a:fld id="{2601249C-A3EC-4570-B062-DD00B977790C}" type="slidenum">
              <a:rPr lang="es-CO" smtClean="0"/>
              <a:t>‹Nº›</a:t>
            </a:fld>
            <a:endParaRPr lang="es-CO"/>
          </a:p>
        </p:txBody>
      </p:sp>
    </p:spTree>
    <p:extLst>
      <p:ext uri="{BB962C8B-B14F-4D97-AF65-F5344CB8AC3E}">
        <p14:creationId xmlns:p14="http://schemas.microsoft.com/office/powerpoint/2010/main" val="119119220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el títul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774D815C-9200-1CF5-EFFD-44117DE78D85}"/>
              </a:ext>
            </a:extLst>
          </p:cNvPr>
          <p:cNvSpPr>
            <a:spLocks noGrp="1"/>
          </p:cNvSpPr>
          <p:nvPr>
            <p:ph type="title"/>
          </p:nvPr>
        </p:nvSpPr>
        <p:spPr/>
        <p:txBody>
          <a:bodyPr/>
          <a:lstStyle/>
          <a:p>
            <a:r>
              <a:rPr lang="es-ES"/>
              <a:t>Haga clic para modificar el estilo de título del patrón</a:t>
            </a:r>
            <a:endParaRPr lang="es-CO"/>
          </a:p>
        </p:txBody>
      </p:sp>
      <p:sp>
        <p:nvSpPr>
          <p:cNvPr id="3" name="Marcador de fecha 2">
            <a:extLst>
              <a:ext uri="{FF2B5EF4-FFF2-40B4-BE49-F238E27FC236}">
                <a16:creationId xmlns:a16="http://schemas.microsoft.com/office/drawing/2014/main" id="{0A9CE55C-34B9-772C-4990-6B356A658582}"/>
              </a:ext>
            </a:extLst>
          </p:cNvPr>
          <p:cNvSpPr>
            <a:spLocks noGrp="1"/>
          </p:cNvSpPr>
          <p:nvPr>
            <p:ph type="dt" sz="half" idx="10"/>
          </p:nvPr>
        </p:nvSpPr>
        <p:spPr/>
        <p:txBody>
          <a:bodyPr/>
          <a:lstStyle/>
          <a:p>
            <a:fld id="{1B3D1D61-52E9-46B5-9129-7D259376375D}" type="datetimeFigureOut">
              <a:rPr lang="es-CO" smtClean="0"/>
              <a:t>4/12/2024</a:t>
            </a:fld>
            <a:endParaRPr lang="es-CO"/>
          </a:p>
        </p:txBody>
      </p:sp>
      <p:sp>
        <p:nvSpPr>
          <p:cNvPr id="4" name="Marcador de pie de página 3">
            <a:extLst>
              <a:ext uri="{FF2B5EF4-FFF2-40B4-BE49-F238E27FC236}">
                <a16:creationId xmlns:a16="http://schemas.microsoft.com/office/drawing/2014/main" id="{C933161F-57B5-5DD8-AF2D-80BC760C5105}"/>
              </a:ext>
            </a:extLst>
          </p:cNvPr>
          <p:cNvSpPr>
            <a:spLocks noGrp="1"/>
          </p:cNvSpPr>
          <p:nvPr>
            <p:ph type="ftr" sz="quarter" idx="11"/>
          </p:nvPr>
        </p:nvSpPr>
        <p:spPr/>
        <p:txBody>
          <a:bodyPr/>
          <a:lstStyle/>
          <a:p>
            <a:endParaRPr lang="es-CO"/>
          </a:p>
        </p:txBody>
      </p:sp>
      <p:sp>
        <p:nvSpPr>
          <p:cNvPr id="5" name="Marcador de número de diapositiva 4">
            <a:extLst>
              <a:ext uri="{FF2B5EF4-FFF2-40B4-BE49-F238E27FC236}">
                <a16:creationId xmlns:a16="http://schemas.microsoft.com/office/drawing/2014/main" id="{59D72E49-A930-7C55-441B-6DF1934AC625}"/>
              </a:ext>
            </a:extLst>
          </p:cNvPr>
          <p:cNvSpPr>
            <a:spLocks noGrp="1"/>
          </p:cNvSpPr>
          <p:nvPr>
            <p:ph type="sldNum" sz="quarter" idx="12"/>
          </p:nvPr>
        </p:nvSpPr>
        <p:spPr/>
        <p:txBody>
          <a:bodyPr/>
          <a:lstStyle/>
          <a:p>
            <a:fld id="{2601249C-A3EC-4570-B062-DD00B977790C}" type="slidenum">
              <a:rPr lang="es-CO" smtClean="0"/>
              <a:t>‹Nº›</a:t>
            </a:fld>
            <a:endParaRPr lang="es-CO"/>
          </a:p>
        </p:txBody>
      </p:sp>
    </p:spTree>
    <p:extLst>
      <p:ext uri="{BB962C8B-B14F-4D97-AF65-F5344CB8AC3E}">
        <p14:creationId xmlns:p14="http://schemas.microsoft.com/office/powerpoint/2010/main" val="230094701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En blanco">
    <p:spTree>
      <p:nvGrpSpPr>
        <p:cNvPr id="1" name=""/>
        <p:cNvGrpSpPr/>
        <p:nvPr/>
      </p:nvGrpSpPr>
      <p:grpSpPr>
        <a:xfrm>
          <a:off x="0" y="0"/>
          <a:ext cx="0" cy="0"/>
          <a:chOff x="0" y="0"/>
          <a:chExt cx="0" cy="0"/>
        </a:xfrm>
      </p:grpSpPr>
      <p:sp>
        <p:nvSpPr>
          <p:cNvPr id="2" name="Marcador de fecha 1">
            <a:extLst>
              <a:ext uri="{FF2B5EF4-FFF2-40B4-BE49-F238E27FC236}">
                <a16:creationId xmlns:a16="http://schemas.microsoft.com/office/drawing/2014/main" id="{51378A59-17D0-4C73-EC29-3245CA89A7BB}"/>
              </a:ext>
            </a:extLst>
          </p:cNvPr>
          <p:cNvSpPr>
            <a:spLocks noGrp="1"/>
          </p:cNvSpPr>
          <p:nvPr>
            <p:ph type="dt" sz="half" idx="10"/>
          </p:nvPr>
        </p:nvSpPr>
        <p:spPr/>
        <p:txBody>
          <a:bodyPr/>
          <a:lstStyle/>
          <a:p>
            <a:fld id="{1B3D1D61-52E9-46B5-9129-7D259376375D}" type="datetimeFigureOut">
              <a:rPr lang="es-CO" smtClean="0"/>
              <a:t>4/12/2024</a:t>
            </a:fld>
            <a:endParaRPr lang="es-CO"/>
          </a:p>
        </p:txBody>
      </p:sp>
      <p:sp>
        <p:nvSpPr>
          <p:cNvPr id="3" name="Marcador de pie de página 2">
            <a:extLst>
              <a:ext uri="{FF2B5EF4-FFF2-40B4-BE49-F238E27FC236}">
                <a16:creationId xmlns:a16="http://schemas.microsoft.com/office/drawing/2014/main" id="{F99FF972-9B65-D023-08C6-0FFDB196DF59}"/>
              </a:ext>
            </a:extLst>
          </p:cNvPr>
          <p:cNvSpPr>
            <a:spLocks noGrp="1"/>
          </p:cNvSpPr>
          <p:nvPr>
            <p:ph type="ftr" sz="quarter" idx="11"/>
          </p:nvPr>
        </p:nvSpPr>
        <p:spPr/>
        <p:txBody>
          <a:bodyPr/>
          <a:lstStyle/>
          <a:p>
            <a:endParaRPr lang="es-CO"/>
          </a:p>
        </p:txBody>
      </p:sp>
      <p:sp>
        <p:nvSpPr>
          <p:cNvPr id="4" name="Marcador de número de diapositiva 3">
            <a:extLst>
              <a:ext uri="{FF2B5EF4-FFF2-40B4-BE49-F238E27FC236}">
                <a16:creationId xmlns:a16="http://schemas.microsoft.com/office/drawing/2014/main" id="{B8902AB4-A7AB-EA73-34F5-9F6033E4CE5E}"/>
              </a:ext>
            </a:extLst>
          </p:cNvPr>
          <p:cNvSpPr>
            <a:spLocks noGrp="1"/>
          </p:cNvSpPr>
          <p:nvPr>
            <p:ph type="sldNum" sz="quarter" idx="12"/>
          </p:nvPr>
        </p:nvSpPr>
        <p:spPr/>
        <p:txBody>
          <a:bodyPr/>
          <a:lstStyle/>
          <a:p>
            <a:fld id="{2601249C-A3EC-4570-B062-DD00B977790C}" type="slidenum">
              <a:rPr lang="es-CO" smtClean="0"/>
              <a:t>‹Nº›</a:t>
            </a:fld>
            <a:endParaRPr lang="es-CO"/>
          </a:p>
        </p:txBody>
      </p:sp>
    </p:spTree>
    <p:extLst>
      <p:ext uri="{BB962C8B-B14F-4D97-AF65-F5344CB8AC3E}">
        <p14:creationId xmlns:p14="http://schemas.microsoft.com/office/powerpoint/2010/main" val="382428094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ido con títul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2D9AB811-EF85-CF19-FCDB-EC3AA5E98F58}"/>
              </a:ext>
            </a:extLst>
          </p:cNvPr>
          <p:cNvSpPr>
            <a:spLocks noGrp="1"/>
          </p:cNvSpPr>
          <p:nvPr>
            <p:ph type="title"/>
          </p:nvPr>
        </p:nvSpPr>
        <p:spPr>
          <a:xfrm>
            <a:off x="839788" y="457200"/>
            <a:ext cx="3932237" cy="1600200"/>
          </a:xfrm>
        </p:spPr>
        <p:txBody>
          <a:bodyPr anchor="b"/>
          <a:lstStyle>
            <a:lvl1pPr>
              <a:defRPr sz="3200"/>
            </a:lvl1pPr>
          </a:lstStyle>
          <a:p>
            <a:r>
              <a:rPr lang="es-ES"/>
              <a:t>Haga clic para modificar el estilo de título del patrón</a:t>
            </a:r>
            <a:endParaRPr lang="es-CO"/>
          </a:p>
        </p:txBody>
      </p:sp>
      <p:sp>
        <p:nvSpPr>
          <p:cNvPr id="3" name="Marcador de contenido 2">
            <a:extLst>
              <a:ext uri="{FF2B5EF4-FFF2-40B4-BE49-F238E27FC236}">
                <a16:creationId xmlns:a16="http://schemas.microsoft.com/office/drawing/2014/main" id="{957C734E-B5D1-56E8-40CF-BDE09D3E97E8}"/>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4" name="Marcador de texto 3">
            <a:extLst>
              <a:ext uri="{FF2B5EF4-FFF2-40B4-BE49-F238E27FC236}">
                <a16:creationId xmlns:a16="http://schemas.microsoft.com/office/drawing/2014/main" id="{FBB5E912-CFBC-9008-F86A-874C6EDD72C8}"/>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s-ES"/>
              <a:t>Haga clic para modificar los estilos de texto del patrón</a:t>
            </a:r>
          </a:p>
        </p:txBody>
      </p:sp>
      <p:sp>
        <p:nvSpPr>
          <p:cNvPr id="5" name="Marcador de fecha 4">
            <a:extLst>
              <a:ext uri="{FF2B5EF4-FFF2-40B4-BE49-F238E27FC236}">
                <a16:creationId xmlns:a16="http://schemas.microsoft.com/office/drawing/2014/main" id="{37E9434D-8763-8F88-64F4-FDC3D189A1D6}"/>
              </a:ext>
            </a:extLst>
          </p:cNvPr>
          <p:cNvSpPr>
            <a:spLocks noGrp="1"/>
          </p:cNvSpPr>
          <p:nvPr>
            <p:ph type="dt" sz="half" idx="10"/>
          </p:nvPr>
        </p:nvSpPr>
        <p:spPr/>
        <p:txBody>
          <a:bodyPr/>
          <a:lstStyle/>
          <a:p>
            <a:fld id="{1B3D1D61-52E9-46B5-9129-7D259376375D}" type="datetimeFigureOut">
              <a:rPr lang="es-CO" smtClean="0"/>
              <a:t>4/12/2024</a:t>
            </a:fld>
            <a:endParaRPr lang="es-CO"/>
          </a:p>
        </p:txBody>
      </p:sp>
      <p:sp>
        <p:nvSpPr>
          <p:cNvPr id="6" name="Marcador de pie de página 5">
            <a:extLst>
              <a:ext uri="{FF2B5EF4-FFF2-40B4-BE49-F238E27FC236}">
                <a16:creationId xmlns:a16="http://schemas.microsoft.com/office/drawing/2014/main" id="{5E04BE70-202D-A68C-C9D5-967A77EE301F}"/>
              </a:ext>
            </a:extLst>
          </p:cNvPr>
          <p:cNvSpPr>
            <a:spLocks noGrp="1"/>
          </p:cNvSpPr>
          <p:nvPr>
            <p:ph type="ftr" sz="quarter" idx="11"/>
          </p:nvPr>
        </p:nvSpPr>
        <p:spPr/>
        <p:txBody>
          <a:bodyPr/>
          <a:lstStyle/>
          <a:p>
            <a:endParaRPr lang="es-CO"/>
          </a:p>
        </p:txBody>
      </p:sp>
      <p:sp>
        <p:nvSpPr>
          <p:cNvPr id="7" name="Marcador de número de diapositiva 6">
            <a:extLst>
              <a:ext uri="{FF2B5EF4-FFF2-40B4-BE49-F238E27FC236}">
                <a16:creationId xmlns:a16="http://schemas.microsoft.com/office/drawing/2014/main" id="{EB53C91D-F669-F800-D63F-25E50C693545}"/>
              </a:ext>
            </a:extLst>
          </p:cNvPr>
          <p:cNvSpPr>
            <a:spLocks noGrp="1"/>
          </p:cNvSpPr>
          <p:nvPr>
            <p:ph type="sldNum" sz="quarter" idx="12"/>
          </p:nvPr>
        </p:nvSpPr>
        <p:spPr/>
        <p:txBody>
          <a:bodyPr/>
          <a:lstStyle/>
          <a:p>
            <a:fld id="{2601249C-A3EC-4570-B062-DD00B977790C}" type="slidenum">
              <a:rPr lang="es-CO" smtClean="0"/>
              <a:t>‹Nº›</a:t>
            </a:fld>
            <a:endParaRPr lang="es-CO"/>
          </a:p>
        </p:txBody>
      </p:sp>
    </p:spTree>
    <p:extLst>
      <p:ext uri="{BB962C8B-B14F-4D97-AF65-F5344CB8AC3E}">
        <p14:creationId xmlns:p14="http://schemas.microsoft.com/office/powerpoint/2010/main" val="240970771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n con título">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E8327741-923A-1C79-E913-E5C5D9C1FB01}"/>
              </a:ext>
            </a:extLst>
          </p:cNvPr>
          <p:cNvSpPr>
            <a:spLocks noGrp="1"/>
          </p:cNvSpPr>
          <p:nvPr>
            <p:ph type="title"/>
          </p:nvPr>
        </p:nvSpPr>
        <p:spPr>
          <a:xfrm>
            <a:off x="839788" y="457200"/>
            <a:ext cx="3932237" cy="1600200"/>
          </a:xfrm>
        </p:spPr>
        <p:txBody>
          <a:bodyPr anchor="b"/>
          <a:lstStyle>
            <a:lvl1pPr>
              <a:defRPr sz="3200"/>
            </a:lvl1pPr>
          </a:lstStyle>
          <a:p>
            <a:r>
              <a:rPr lang="es-ES"/>
              <a:t>Haga clic para modificar el estilo de título del patrón</a:t>
            </a:r>
            <a:endParaRPr lang="es-CO"/>
          </a:p>
        </p:txBody>
      </p:sp>
      <p:sp>
        <p:nvSpPr>
          <p:cNvPr id="3" name="Marcador de posición de imagen 2">
            <a:extLst>
              <a:ext uri="{FF2B5EF4-FFF2-40B4-BE49-F238E27FC236}">
                <a16:creationId xmlns:a16="http://schemas.microsoft.com/office/drawing/2014/main" id="{E519640A-6532-3074-CD3B-77B532638F0E}"/>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s-CO"/>
          </a:p>
        </p:txBody>
      </p:sp>
      <p:sp>
        <p:nvSpPr>
          <p:cNvPr id="4" name="Marcador de texto 3">
            <a:extLst>
              <a:ext uri="{FF2B5EF4-FFF2-40B4-BE49-F238E27FC236}">
                <a16:creationId xmlns:a16="http://schemas.microsoft.com/office/drawing/2014/main" id="{CC3D5CD1-94B1-6D4C-95F3-1294E156226A}"/>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s-ES"/>
              <a:t>Haga clic para modificar los estilos de texto del patrón</a:t>
            </a:r>
          </a:p>
        </p:txBody>
      </p:sp>
      <p:sp>
        <p:nvSpPr>
          <p:cNvPr id="5" name="Marcador de fecha 4">
            <a:extLst>
              <a:ext uri="{FF2B5EF4-FFF2-40B4-BE49-F238E27FC236}">
                <a16:creationId xmlns:a16="http://schemas.microsoft.com/office/drawing/2014/main" id="{D62BE2F0-94DD-994D-B84B-0B5EA5535291}"/>
              </a:ext>
            </a:extLst>
          </p:cNvPr>
          <p:cNvSpPr>
            <a:spLocks noGrp="1"/>
          </p:cNvSpPr>
          <p:nvPr>
            <p:ph type="dt" sz="half" idx="10"/>
          </p:nvPr>
        </p:nvSpPr>
        <p:spPr/>
        <p:txBody>
          <a:bodyPr/>
          <a:lstStyle/>
          <a:p>
            <a:fld id="{1B3D1D61-52E9-46B5-9129-7D259376375D}" type="datetimeFigureOut">
              <a:rPr lang="es-CO" smtClean="0"/>
              <a:t>4/12/2024</a:t>
            </a:fld>
            <a:endParaRPr lang="es-CO"/>
          </a:p>
        </p:txBody>
      </p:sp>
      <p:sp>
        <p:nvSpPr>
          <p:cNvPr id="6" name="Marcador de pie de página 5">
            <a:extLst>
              <a:ext uri="{FF2B5EF4-FFF2-40B4-BE49-F238E27FC236}">
                <a16:creationId xmlns:a16="http://schemas.microsoft.com/office/drawing/2014/main" id="{7B5F1CDB-685C-A801-D29E-D94D916C9A6A}"/>
              </a:ext>
            </a:extLst>
          </p:cNvPr>
          <p:cNvSpPr>
            <a:spLocks noGrp="1"/>
          </p:cNvSpPr>
          <p:nvPr>
            <p:ph type="ftr" sz="quarter" idx="11"/>
          </p:nvPr>
        </p:nvSpPr>
        <p:spPr/>
        <p:txBody>
          <a:bodyPr/>
          <a:lstStyle/>
          <a:p>
            <a:endParaRPr lang="es-CO"/>
          </a:p>
        </p:txBody>
      </p:sp>
      <p:sp>
        <p:nvSpPr>
          <p:cNvPr id="7" name="Marcador de número de diapositiva 6">
            <a:extLst>
              <a:ext uri="{FF2B5EF4-FFF2-40B4-BE49-F238E27FC236}">
                <a16:creationId xmlns:a16="http://schemas.microsoft.com/office/drawing/2014/main" id="{4F53EEB7-F398-EE9C-E1AA-ED8159194BC3}"/>
              </a:ext>
            </a:extLst>
          </p:cNvPr>
          <p:cNvSpPr>
            <a:spLocks noGrp="1"/>
          </p:cNvSpPr>
          <p:nvPr>
            <p:ph type="sldNum" sz="quarter" idx="12"/>
          </p:nvPr>
        </p:nvSpPr>
        <p:spPr/>
        <p:txBody>
          <a:bodyPr/>
          <a:lstStyle/>
          <a:p>
            <a:fld id="{2601249C-A3EC-4570-B062-DD00B977790C}" type="slidenum">
              <a:rPr lang="es-CO" smtClean="0"/>
              <a:t>‹Nº›</a:t>
            </a:fld>
            <a:endParaRPr lang="es-CO"/>
          </a:p>
        </p:txBody>
      </p:sp>
    </p:spTree>
    <p:extLst>
      <p:ext uri="{BB962C8B-B14F-4D97-AF65-F5344CB8AC3E}">
        <p14:creationId xmlns:p14="http://schemas.microsoft.com/office/powerpoint/2010/main" val="364651583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ítulo y texto vertical">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6E0451B0-1870-EBEC-6C9E-B7848762579B}"/>
              </a:ext>
            </a:extLst>
          </p:cNvPr>
          <p:cNvSpPr>
            <a:spLocks noGrp="1"/>
          </p:cNvSpPr>
          <p:nvPr>
            <p:ph type="title"/>
          </p:nvPr>
        </p:nvSpPr>
        <p:spPr/>
        <p:txBody>
          <a:bodyPr/>
          <a:lstStyle/>
          <a:p>
            <a:r>
              <a:rPr lang="es-ES"/>
              <a:t>Haga clic para modificar el estilo de título del patrón</a:t>
            </a:r>
            <a:endParaRPr lang="es-CO"/>
          </a:p>
        </p:txBody>
      </p:sp>
      <p:sp>
        <p:nvSpPr>
          <p:cNvPr id="3" name="Marcador de texto vertical 2">
            <a:extLst>
              <a:ext uri="{FF2B5EF4-FFF2-40B4-BE49-F238E27FC236}">
                <a16:creationId xmlns:a16="http://schemas.microsoft.com/office/drawing/2014/main" id="{74AB24DD-8AEC-BEF0-95C7-DB42861C9DA9}"/>
              </a:ext>
            </a:extLst>
          </p:cNvPr>
          <p:cNvSpPr>
            <a:spLocks noGrp="1"/>
          </p:cNvSpPr>
          <p:nvPr>
            <p:ph type="body" orient="vert" idx="1"/>
          </p:nvPr>
        </p:nvSpPr>
        <p:spPr/>
        <p:txBody>
          <a:bodyPr vert="eaVert"/>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4" name="Marcador de fecha 3">
            <a:extLst>
              <a:ext uri="{FF2B5EF4-FFF2-40B4-BE49-F238E27FC236}">
                <a16:creationId xmlns:a16="http://schemas.microsoft.com/office/drawing/2014/main" id="{E3A916E5-AD34-E089-8E9E-3A7FBC259C80}"/>
              </a:ext>
            </a:extLst>
          </p:cNvPr>
          <p:cNvSpPr>
            <a:spLocks noGrp="1"/>
          </p:cNvSpPr>
          <p:nvPr>
            <p:ph type="dt" sz="half" idx="10"/>
          </p:nvPr>
        </p:nvSpPr>
        <p:spPr/>
        <p:txBody>
          <a:bodyPr/>
          <a:lstStyle/>
          <a:p>
            <a:fld id="{1B3D1D61-52E9-46B5-9129-7D259376375D}" type="datetimeFigureOut">
              <a:rPr lang="es-CO" smtClean="0"/>
              <a:t>4/12/2024</a:t>
            </a:fld>
            <a:endParaRPr lang="es-CO"/>
          </a:p>
        </p:txBody>
      </p:sp>
      <p:sp>
        <p:nvSpPr>
          <p:cNvPr id="5" name="Marcador de pie de página 4">
            <a:extLst>
              <a:ext uri="{FF2B5EF4-FFF2-40B4-BE49-F238E27FC236}">
                <a16:creationId xmlns:a16="http://schemas.microsoft.com/office/drawing/2014/main" id="{9F3FBC31-A366-0CC2-066D-BA846CEDB835}"/>
              </a:ext>
            </a:extLst>
          </p:cNvPr>
          <p:cNvSpPr>
            <a:spLocks noGrp="1"/>
          </p:cNvSpPr>
          <p:nvPr>
            <p:ph type="ftr" sz="quarter" idx="11"/>
          </p:nvPr>
        </p:nvSpPr>
        <p:spPr/>
        <p:txBody>
          <a:bodyPr/>
          <a:lstStyle/>
          <a:p>
            <a:endParaRPr lang="es-CO"/>
          </a:p>
        </p:txBody>
      </p:sp>
      <p:sp>
        <p:nvSpPr>
          <p:cNvPr id="6" name="Marcador de número de diapositiva 5">
            <a:extLst>
              <a:ext uri="{FF2B5EF4-FFF2-40B4-BE49-F238E27FC236}">
                <a16:creationId xmlns:a16="http://schemas.microsoft.com/office/drawing/2014/main" id="{EA407DFE-6657-7BB0-F782-BA22AE812542}"/>
              </a:ext>
            </a:extLst>
          </p:cNvPr>
          <p:cNvSpPr>
            <a:spLocks noGrp="1"/>
          </p:cNvSpPr>
          <p:nvPr>
            <p:ph type="sldNum" sz="quarter" idx="12"/>
          </p:nvPr>
        </p:nvSpPr>
        <p:spPr/>
        <p:txBody>
          <a:bodyPr/>
          <a:lstStyle/>
          <a:p>
            <a:fld id="{2601249C-A3EC-4570-B062-DD00B977790C}" type="slidenum">
              <a:rPr lang="es-CO" smtClean="0"/>
              <a:t>‹Nº›</a:t>
            </a:fld>
            <a:endParaRPr lang="es-CO"/>
          </a:p>
        </p:txBody>
      </p:sp>
    </p:spTree>
    <p:extLst>
      <p:ext uri="{BB962C8B-B14F-4D97-AF65-F5344CB8AC3E}">
        <p14:creationId xmlns:p14="http://schemas.microsoft.com/office/powerpoint/2010/main" val="73534952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ítulo vertical y texto">
    <p:spTree>
      <p:nvGrpSpPr>
        <p:cNvPr id="1" name=""/>
        <p:cNvGrpSpPr/>
        <p:nvPr/>
      </p:nvGrpSpPr>
      <p:grpSpPr>
        <a:xfrm>
          <a:off x="0" y="0"/>
          <a:ext cx="0" cy="0"/>
          <a:chOff x="0" y="0"/>
          <a:chExt cx="0" cy="0"/>
        </a:xfrm>
      </p:grpSpPr>
      <p:sp>
        <p:nvSpPr>
          <p:cNvPr id="2" name="Título vertical 1">
            <a:extLst>
              <a:ext uri="{FF2B5EF4-FFF2-40B4-BE49-F238E27FC236}">
                <a16:creationId xmlns:a16="http://schemas.microsoft.com/office/drawing/2014/main" id="{6D2A109D-9D2E-80A9-61BB-B15E119CFE7E}"/>
              </a:ext>
            </a:extLst>
          </p:cNvPr>
          <p:cNvSpPr>
            <a:spLocks noGrp="1"/>
          </p:cNvSpPr>
          <p:nvPr>
            <p:ph type="title" orient="vert"/>
          </p:nvPr>
        </p:nvSpPr>
        <p:spPr>
          <a:xfrm>
            <a:off x="8724900" y="365125"/>
            <a:ext cx="2628900" cy="5811838"/>
          </a:xfrm>
        </p:spPr>
        <p:txBody>
          <a:bodyPr vert="eaVert"/>
          <a:lstStyle/>
          <a:p>
            <a:r>
              <a:rPr lang="es-ES"/>
              <a:t>Haga clic para modificar el estilo de título del patrón</a:t>
            </a:r>
            <a:endParaRPr lang="es-CO"/>
          </a:p>
        </p:txBody>
      </p:sp>
      <p:sp>
        <p:nvSpPr>
          <p:cNvPr id="3" name="Marcador de texto vertical 2">
            <a:extLst>
              <a:ext uri="{FF2B5EF4-FFF2-40B4-BE49-F238E27FC236}">
                <a16:creationId xmlns:a16="http://schemas.microsoft.com/office/drawing/2014/main" id="{3FC530D4-E517-8C67-6E57-486FB857EC35}"/>
              </a:ext>
            </a:extLst>
          </p:cNvPr>
          <p:cNvSpPr>
            <a:spLocks noGrp="1"/>
          </p:cNvSpPr>
          <p:nvPr>
            <p:ph type="body" orient="vert" idx="1"/>
          </p:nvPr>
        </p:nvSpPr>
        <p:spPr>
          <a:xfrm>
            <a:off x="838200" y="365125"/>
            <a:ext cx="7734300" cy="5811838"/>
          </a:xfrm>
        </p:spPr>
        <p:txBody>
          <a:bodyPr vert="eaVert"/>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4" name="Marcador de fecha 3">
            <a:extLst>
              <a:ext uri="{FF2B5EF4-FFF2-40B4-BE49-F238E27FC236}">
                <a16:creationId xmlns:a16="http://schemas.microsoft.com/office/drawing/2014/main" id="{1B575C58-FEE8-8CBB-9CE2-A93162B46FE6}"/>
              </a:ext>
            </a:extLst>
          </p:cNvPr>
          <p:cNvSpPr>
            <a:spLocks noGrp="1"/>
          </p:cNvSpPr>
          <p:nvPr>
            <p:ph type="dt" sz="half" idx="10"/>
          </p:nvPr>
        </p:nvSpPr>
        <p:spPr/>
        <p:txBody>
          <a:bodyPr/>
          <a:lstStyle/>
          <a:p>
            <a:fld id="{1B3D1D61-52E9-46B5-9129-7D259376375D}" type="datetimeFigureOut">
              <a:rPr lang="es-CO" smtClean="0"/>
              <a:t>4/12/2024</a:t>
            </a:fld>
            <a:endParaRPr lang="es-CO"/>
          </a:p>
        </p:txBody>
      </p:sp>
      <p:sp>
        <p:nvSpPr>
          <p:cNvPr id="5" name="Marcador de pie de página 4">
            <a:extLst>
              <a:ext uri="{FF2B5EF4-FFF2-40B4-BE49-F238E27FC236}">
                <a16:creationId xmlns:a16="http://schemas.microsoft.com/office/drawing/2014/main" id="{189E9145-0C10-8FFD-AAEF-46D11745A1D9}"/>
              </a:ext>
            </a:extLst>
          </p:cNvPr>
          <p:cNvSpPr>
            <a:spLocks noGrp="1"/>
          </p:cNvSpPr>
          <p:nvPr>
            <p:ph type="ftr" sz="quarter" idx="11"/>
          </p:nvPr>
        </p:nvSpPr>
        <p:spPr/>
        <p:txBody>
          <a:bodyPr/>
          <a:lstStyle/>
          <a:p>
            <a:endParaRPr lang="es-CO"/>
          </a:p>
        </p:txBody>
      </p:sp>
      <p:sp>
        <p:nvSpPr>
          <p:cNvPr id="6" name="Marcador de número de diapositiva 5">
            <a:extLst>
              <a:ext uri="{FF2B5EF4-FFF2-40B4-BE49-F238E27FC236}">
                <a16:creationId xmlns:a16="http://schemas.microsoft.com/office/drawing/2014/main" id="{AAA56CAF-3DF1-914A-08CD-54A465F921A7}"/>
              </a:ext>
            </a:extLst>
          </p:cNvPr>
          <p:cNvSpPr>
            <a:spLocks noGrp="1"/>
          </p:cNvSpPr>
          <p:nvPr>
            <p:ph type="sldNum" sz="quarter" idx="12"/>
          </p:nvPr>
        </p:nvSpPr>
        <p:spPr/>
        <p:txBody>
          <a:bodyPr/>
          <a:lstStyle/>
          <a:p>
            <a:fld id="{2601249C-A3EC-4570-B062-DD00B977790C}" type="slidenum">
              <a:rPr lang="es-CO" smtClean="0"/>
              <a:t>‹Nº›</a:t>
            </a:fld>
            <a:endParaRPr lang="es-CO"/>
          </a:p>
        </p:txBody>
      </p:sp>
    </p:spTree>
    <p:extLst>
      <p:ext uri="{BB962C8B-B14F-4D97-AF65-F5344CB8AC3E}">
        <p14:creationId xmlns:p14="http://schemas.microsoft.com/office/powerpoint/2010/main" val="257871898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Marcador de título 1">
            <a:extLst>
              <a:ext uri="{FF2B5EF4-FFF2-40B4-BE49-F238E27FC236}">
                <a16:creationId xmlns:a16="http://schemas.microsoft.com/office/drawing/2014/main" id="{586BAAAF-F4C7-EB7D-4260-C510FE8B144C}"/>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s-ES"/>
              <a:t>Haga clic para modificar el estilo de título del patrón</a:t>
            </a:r>
            <a:endParaRPr lang="es-CO"/>
          </a:p>
        </p:txBody>
      </p:sp>
      <p:sp>
        <p:nvSpPr>
          <p:cNvPr id="3" name="Marcador de texto 2">
            <a:extLst>
              <a:ext uri="{FF2B5EF4-FFF2-40B4-BE49-F238E27FC236}">
                <a16:creationId xmlns:a16="http://schemas.microsoft.com/office/drawing/2014/main" id="{DCD20F4A-B64C-510A-0BB6-1A44E55BC3D9}"/>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s-ES"/>
              <a:t>Haga clic para modificar los estilos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4" name="Marcador de fecha 3">
            <a:extLst>
              <a:ext uri="{FF2B5EF4-FFF2-40B4-BE49-F238E27FC236}">
                <a16:creationId xmlns:a16="http://schemas.microsoft.com/office/drawing/2014/main" id="{ADAC3D83-8B82-4CDC-753C-A9B252BFAEC6}"/>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82000"/>
                  </a:schemeClr>
                </a:solidFill>
              </a:defRPr>
            </a:lvl1pPr>
          </a:lstStyle>
          <a:p>
            <a:fld id="{1B3D1D61-52E9-46B5-9129-7D259376375D}" type="datetimeFigureOut">
              <a:rPr lang="es-CO" smtClean="0"/>
              <a:t>4/12/2024</a:t>
            </a:fld>
            <a:endParaRPr lang="es-CO"/>
          </a:p>
        </p:txBody>
      </p:sp>
      <p:sp>
        <p:nvSpPr>
          <p:cNvPr id="5" name="Marcador de pie de página 4">
            <a:extLst>
              <a:ext uri="{FF2B5EF4-FFF2-40B4-BE49-F238E27FC236}">
                <a16:creationId xmlns:a16="http://schemas.microsoft.com/office/drawing/2014/main" id="{F987A2AA-B685-8EC2-632C-5C05E2C0155F}"/>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82000"/>
                  </a:schemeClr>
                </a:solidFill>
              </a:defRPr>
            </a:lvl1pPr>
          </a:lstStyle>
          <a:p>
            <a:endParaRPr lang="es-CO"/>
          </a:p>
        </p:txBody>
      </p:sp>
      <p:sp>
        <p:nvSpPr>
          <p:cNvPr id="6" name="Marcador de número de diapositiva 5">
            <a:extLst>
              <a:ext uri="{FF2B5EF4-FFF2-40B4-BE49-F238E27FC236}">
                <a16:creationId xmlns:a16="http://schemas.microsoft.com/office/drawing/2014/main" id="{5F37EEDD-64FE-8186-50E4-85F765F3E4C3}"/>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82000"/>
                  </a:schemeClr>
                </a:solidFill>
              </a:defRPr>
            </a:lvl1pPr>
          </a:lstStyle>
          <a:p>
            <a:fld id="{2601249C-A3EC-4570-B062-DD00B977790C}" type="slidenum">
              <a:rPr lang="es-CO" smtClean="0"/>
              <a:t>‹Nº›</a:t>
            </a:fld>
            <a:endParaRPr lang="es-CO"/>
          </a:p>
        </p:txBody>
      </p:sp>
    </p:spTree>
    <p:extLst>
      <p:ext uri="{BB962C8B-B14F-4D97-AF65-F5344CB8AC3E}">
        <p14:creationId xmlns:p14="http://schemas.microsoft.com/office/powerpoint/2010/main" val="327643583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s-C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audio" Target="../media/media1.mp3"/><Relationship Id="rId1" Type="http://schemas.microsoft.com/office/2007/relationships/media" Target="../media/media1.mp3"/><Relationship Id="rId5" Type="http://schemas.openxmlformats.org/officeDocument/2006/relationships/image" Target="../media/image3.png"/><Relationship Id="rId4" Type="http://schemas.openxmlformats.org/officeDocument/2006/relationships/image" Target="../media/image2.jpg"/></Relationships>
</file>

<file path=ppt/slides/_rels/slide3.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2.jpg"/><Relationship Id="rId1" Type="http://schemas.openxmlformats.org/officeDocument/2006/relationships/slideLayout" Target="../slideLayouts/slideLayout2.xml"/><Relationship Id="rId6" Type="http://schemas.openxmlformats.org/officeDocument/2006/relationships/image" Target="../media/image8.svg"/><Relationship Id="rId5" Type="http://schemas.openxmlformats.org/officeDocument/2006/relationships/image" Target="../media/image7.png"/><Relationship Id="rId4" Type="http://schemas.openxmlformats.org/officeDocument/2006/relationships/image" Target="../media/image6.svg"/></Relationships>
</file>

<file path=ppt/slides/_rels/slide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2.jpg"/><Relationship Id="rId1" Type="http://schemas.openxmlformats.org/officeDocument/2006/relationships/slideLayout" Target="../slideLayouts/slideLayout2.xml"/><Relationship Id="rId4" Type="http://schemas.openxmlformats.org/officeDocument/2006/relationships/image" Target="../media/image8.svg"/></Relationships>
</file>

<file path=ppt/slides/_rels/slide7.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2.jpg"/><Relationship Id="rId1" Type="http://schemas.openxmlformats.org/officeDocument/2006/relationships/slideLayout" Target="../slideLayouts/slideLayout2.xml"/><Relationship Id="rId6" Type="http://schemas.openxmlformats.org/officeDocument/2006/relationships/image" Target="../media/image10.svg"/><Relationship Id="rId5" Type="http://schemas.openxmlformats.org/officeDocument/2006/relationships/image" Target="../media/image9.png"/><Relationship Id="rId4" Type="http://schemas.openxmlformats.org/officeDocument/2006/relationships/image" Target="../media/image8.svg"/></Relationships>
</file>

<file path=ppt/slides/_rels/slide8.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2.jpg"/><Relationship Id="rId1" Type="http://schemas.openxmlformats.org/officeDocument/2006/relationships/slideLayout" Target="../slideLayouts/slideLayout2.xml"/><Relationship Id="rId6" Type="http://schemas.openxmlformats.org/officeDocument/2006/relationships/image" Target="../media/image12.svg"/><Relationship Id="rId5" Type="http://schemas.openxmlformats.org/officeDocument/2006/relationships/image" Target="../media/image11.png"/><Relationship Id="rId4" Type="http://schemas.openxmlformats.org/officeDocument/2006/relationships/image" Target="../media/image8.svg"/></Relationships>
</file>

<file path=ppt/slides/_rels/slide9.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2.jpg"/><Relationship Id="rId1" Type="http://schemas.openxmlformats.org/officeDocument/2006/relationships/slideLayout" Target="../slideLayouts/slideLayout2.xml"/><Relationship Id="rId6" Type="http://schemas.openxmlformats.org/officeDocument/2006/relationships/image" Target="../media/image14.svg"/><Relationship Id="rId5" Type="http://schemas.openxmlformats.org/officeDocument/2006/relationships/image" Target="../media/image13.png"/><Relationship Id="rId4" Type="http://schemas.openxmlformats.org/officeDocument/2006/relationships/image" Target="../media/image6.svg"/></Relationships>
</file>

<file path=ppt/slides/_rels/slide10.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2.jpg"/><Relationship Id="rId1" Type="http://schemas.openxmlformats.org/officeDocument/2006/relationships/slideLayout" Target="../slideLayouts/slideLayout2.xml"/><Relationship Id="rId4" Type="http://schemas.openxmlformats.org/officeDocument/2006/relationships/image" Target="../media/image14.svg"/></Relationships>
</file>

<file path=ppt/slides/_rels/slide11.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2.jpg"/><Relationship Id="rId1" Type="http://schemas.openxmlformats.org/officeDocument/2006/relationships/slideLayout" Target="../slideLayouts/slideLayout2.xml"/><Relationship Id="rId4" Type="http://schemas.openxmlformats.org/officeDocument/2006/relationships/image" Target="../media/image14.svg"/></Relationships>
</file>

<file path=ppt/slides/_rels/slide1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2.jpg"/><Relationship Id="rId1" Type="http://schemas.openxmlformats.org/officeDocument/2006/relationships/slideLayout" Target="../slideLayouts/slideLayout2.xml"/><Relationship Id="rId6" Type="http://schemas.openxmlformats.org/officeDocument/2006/relationships/image" Target="../media/image16.svg"/><Relationship Id="rId5" Type="http://schemas.openxmlformats.org/officeDocument/2006/relationships/image" Target="../media/image15.png"/><Relationship Id="rId4" Type="http://schemas.openxmlformats.org/officeDocument/2006/relationships/image" Target="../media/image6.svg"/></Relationships>
</file>

<file path=ppt/slides/_rels/slide13.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2.jpg"/><Relationship Id="rId1" Type="http://schemas.openxmlformats.org/officeDocument/2006/relationships/slideLayout" Target="../slideLayouts/slideLayout2.xml"/><Relationship Id="rId4" Type="http://schemas.openxmlformats.org/officeDocument/2006/relationships/image" Target="../media/image16.svg"/></Relationships>
</file>

<file path=ppt/slides/_rels/slide14.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2.jpg"/><Relationship Id="rId1" Type="http://schemas.openxmlformats.org/officeDocument/2006/relationships/slideLayout" Target="../slideLayouts/slideLayout2.xml"/><Relationship Id="rId4" Type="http://schemas.openxmlformats.org/officeDocument/2006/relationships/image" Target="../media/image16.svg"/></Relationships>
</file>

<file path=ppt/slides/_rels/slide15.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2.jpg"/><Relationship Id="rId1" Type="http://schemas.openxmlformats.org/officeDocument/2006/relationships/slideLayout" Target="../slideLayouts/slideLayout2.xml"/><Relationship Id="rId4" Type="http://schemas.openxmlformats.org/officeDocument/2006/relationships/image" Target="../media/image16.svg"/></Relationships>
</file>

<file path=ppt/slides/_rels/slide16.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2.jpg"/><Relationship Id="rId1" Type="http://schemas.openxmlformats.org/officeDocument/2006/relationships/slideLayout" Target="../slideLayouts/slideLayout2.xml"/><Relationship Id="rId4" Type="http://schemas.openxmlformats.org/officeDocument/2006/relationships/image" Target="../media/image16.svg"/></Relationships>
</file>

<file path=ppt/slides/_rels/slide17.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2.jpg"/><Relationship Id="rId1" Type="http://schemas.openxmlformats.org/officeDocument/2006/relationships/slideLayout" Target="../slideLayouts/slideLayout2.xml"/><Relationship Id="rId6" Type="http://schemas.openxmlformats.org/officeDocument/2006/relationships/image" Target="../media/image20.svg"/><Relationship Id="rId5" Type="http://schemas.openxmlformats.org/officeDocument/2006/relationships/image" Target="../media/image19.png"/><Relationship Id="rId4" Type="http://schemas.openxmlformats.org/officeDocument/2006/relationships/image" Target="../media/image18.svg"/></Relationships>
</file>

<file path=ppt/slides/_rels/slide18.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image" Target="../media/image2.jpg"/><Relationship Id="rId1" Type="http://schemas.openxmlformats.org/officeDocument/2006/relationships/slideLayout" Target="../slideLayouts/slideLayout2.xml"/><Relationship Id="rId4" Type="http://schemas.openxmlformats.org/officeDocument/2006/relationships/image" Target="../media/image20.svg"/></Relationships>
</file>

<file path=ppt/slides/_rels/slide19.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2.jpg"/><Relationship Id="rId1" Type="http://schemas.openxmlformats.org/officeDocument/2006/relationships/slideLayout" Target="../slideLayouts/slideLayout2.xml"/><Relationship Id="rId6" Type="http://schemas.openxmlformats.org/officeDocument/2006/relationships/image" Target="../media/image22.svg"/><Relationship Id="rId5" Type="http://schemas.openxmlformats.org/officeDocument/2006/relationships/image" Target="../media/image21.png"/><Relationship Id="rId4" Type="http://schemas.openxmlformats.org/officeDocument/2006/relationships/image" Target="../media/image18.svg"/></Relationships>
</file>

<file path=ppt/slides/_rels/slide20.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2.jpg"/><Relationship Id="rId1" Type="http://schemas.openxmlformats.org/officeDocument/2006/relationships/slideLayout" Target="../slideLayouts/slideLayout2.xml"/><Relationship Id="rId5" Type="http://schemas.openxmlformats.org/officeDocument/2006/relationships/hyperlink" Target="https://inci.gov.co/tienda" TargetMode="External"/><Relationship Id="rId4" Type="http://schemas.openxmlformats.org/officeDocument/2006/relationships/image" Target="../media/image22.svg"/></Relationships>
</file>

<file path=ppt/slides/_rels/slide21.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image" Target="../media/image2.jpg"/><Relationship Id="rId1" Type="http://schemas.openxmlformats.org/officeDocument/2006/relationships/slideLayout" Target="../slideLayouts/slideLayout2.xml"/><Relationship Id="rId6" Type="http://schemas.openxmlformats.org/officeDocument/2006/relationships/image" Target="../media/image26.svg"/><Relationship Id="rId5" Type="http://schemas.openxmlformats.org/officeDocument/2006/relationships/image" Target="../media/image25.png"/><Relationship Id="rId4" Type="http://schemas.openxmlformats.org/officeDocument/2006/relationships/image" Target="../media/image24.svg"/></Relationships>
</file>

<file path=ppt/slides/_rels/slide22.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image" Target="../media/image2.jpg"/><Relationship Id="rId1" Type="http://schemas.openxmlformats.org/officeDocument/2006/relationships/slideLayout" Target="../slideLayouts/slideLayout2.xml"/><Relationship Id="rId4" Type="http://schemas.openxmlformats.org/officeDocument/2006/relationships/image" Target="../media/image26.svg"/></Relationships>
</file>

<file path=ppt/slides/_rels/slide23.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image" Target="../media/image2.jpg"/><Relationship Id="rId1" Type="http://schemas.openxmlformats.org/officeDocument/2006/relationships/slideLayout" Target="../slideLayouts/slideLayout2.xml"/><Relationship Id="rId6" Type="http://schemas.openxmlformats.org/officeDocument/2006/relationships/image" Target="../media/image28.svg"/><Relationship Id="rId5" Type="http://schemas.openxmlformats.org/officeDocument/2006/relationships/image" Target="../media/image27.png"/><Relationship Id="rId4" Type="http://schemas.openxmlformats.org/officeDocument/2006/relationships/image" Target="../media/image24.svg"/></Relationships>
</file>

<file path=ppt/slides/_rels/slide24.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image" Target="../media/image2.jpg"/><Relationship Id="rId1" Type="http://schemas.openxmlformats.org/officeDocument/2006/relationships/slideLayout" Target="../slideLayouts/slideLayout2.xml"/><Relationship Id="rId5" Type="http://schemas.openxmlformats.org/officeDocument/2006/relationships/hyperlink" Target="https://www.youtube.com/channel/UCpydWgxv0OODU242rUD4qFA" TargetMode="External"/><Relationship Id="rId4" Type="http://schemas.openxmlformats.org/officeDocument/2006/relationships/image" Target="../media/image28.svg"/></Relationships>
</file>

<file path=ppt/slides/_rels/slide25.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image" Target="../media/image2.jpg"/><Relationship Id="rId1" Type="http://schemas.openxmlformats.org/officeDocument/2006/relationships/slideLayout" Target="../slideLayouts/slideLayout2.xml"/><Relationship Id="rId6" Type="http://schemas.openxmlformats.org/officeDocument/2006/relationships/image" Target="../media/image32.svg"/><Relationship Id="rId5" Type="http://schemas.openxmlformats.org/officeDocument/2006/relationships/image" Target="../media/image31.png"/><Relationship Id="rId4" Type="http://schemas.openxmlformats.org/officeDocument/2006/relationships/image" Target="../media/image30.svg"/></Relationships>
</file>

<file path=ppt/slides/_rels/slide26.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image" Target="../media/image2.jpg"/><Relationship Id="rId1" Type="http://schemas.openxmlformats.org/officeDocument/2006/relationships/slideLayout" Target="../slideLayouts/slideLayout2.xml"/><Relationship Id="rId5" Type="http://schemas.openxmlformats.org/officeDocument/2006/relationships/hyperlink" Target="https://biblioteca.inci.gov.co/" TargetMode="External"/><Relationship Id="rId4" Type="http://schemas.openxmlformats.org/officeDocument/2006/relationships/image" Target="../media/image32.svg"/></Relationships>
</file>

<file path=ppt/slides/_rels/slide27.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image" Target="../media/image2.jpg"/><Relationship Id="rId1" Type="http://schemas.openxmlformats.org/officeDocument/2006/relationships/slideLayout" Target="../slideLayouts/slideLayout2.xml"/><Relationship Id="rId4" Type="http://schemas.openxmlformats.org/officeDocument/2006/relationships/image" Target="../media/image32.svg"/></Relationships>
</file>

<file path=ppt/slides/_rels/slide28.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2" Type="http://schemas.openxmlformats.org/officeDocument/2006/relationships/image" Target="../media/image33.jp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Imagen 4" descr="Rendición de Cuentas 2024 Instituto Nacional para Ciegos INCI">
            <a:extLst>
              <a:ext uri="{FF2B5EF4-FFF2-40B4-BE49-F238E27FC236}">
                <a16:creationId xmlns:a16="http://schemas.microsoft.com/office/drawing/2014/main" id="{25D2563D-0335-0EEE-1715-F2CA311F5B0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124348554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Imagen 4">
            <a:extLst>
              <a:ext uri="{FF2B5EF4-FFF2-40B4-BE49-F238E27FC236}">
                <a16:creationId xmlns:a16="http://schemas.microsoft.com/office/drawing/2014/main" id="{0FDD0A8A-B87B-B541-6DE4-617FBD65740B}"/>
              </a:ext>
              <a:ext uri="{C183D7F6-B498-43B3-948B-1728B52AA6E4}">
                <adec:decorative xmlns:adec="http://schemas.microsoft.com/office/drawing/2017/decorative" val="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3" name="CuadroTexto 2">
            <a:extLst>
              <a:ext uri="{FF2B5EF4-FFF2-40B4-BE49-F238E27FC236}">
                <a16:creationId xmlns:a16="http://schemas.microsoft.com/office/drawing/2014/main" id="{85F4D2BD-0269-3182-A6BF-69155DC022F3}"/>
              </a:ext>
            </a:extLst>
          </p:cNvPr>
          <p:cNvSpPr txBox="1"/>
          <p:nvPr/>
        </p:nvSpPr>
        <p:spPr>
          <a:xfrm>
            <a:off x="3834323" y="2228671"/>
            <a:ext cx="4523351" cy="1200329"/>
          </a:xfrm>
          <a:prstGeom prst="rect">
            <a:avLst/>
          </a:prstGeom>
          <a:noFill/>
        </p:spPr>
        <p:txBody>
          <a:bodyPr wrap="square" rtlCol="0">
            <a:spAutoFit/>
          </a:bodyPr>
          <a:lstStyle/>
          <a:p>
            <a:pPr algn="ctr"/>
            <a:r>
              <a:rPr lang="es-ES" sz="3600" b="1" dirty="0">
                <a:latin typeface="Montserrat" panose="00000500000000000000" pitchFamily="2" charset="0"/>
              </a:rPr>
              <a:t>Ley 1757 de 2015 Artículo 53</a:t>
            </a:r>
          </a:p>
        </p:txBody>
      </p:sp>
      <p:pic>
        <p:nvPicPr>
          <p:cNvPr id="4" name="ley 1757 de 2015 articulo 53.mp3">
            <a:hlinkClick r:id="" action="ppaction://media"/>
            <a:extLst>
              <a:ext uri="{FF2B5EF4-FFF2-40B4-BE49-F238E27FC236}">
                <a16:creationId xmlns:a16="http://schemas.microsoft.com/office/drawing/2014/main" id="{BBBCDD90-4384-94A0-0EFA-906A1C2A3B92}"/>
              </a:ext>
            </a:extLst>
          </p:cNvPr>
          <p:cNvPicPr>
            <a:picLocks noChangeAspect="1"/>
          </p:cNvPicPr>
          <p:nvPr>
            <a:audioFile r:link="rId2"/>
            <p:extLst>
              <p:ext uri="{DAA4B4D4-6D71-4841-9C94-3DE7FCFB9230}">
                <p14:media xmlns:p14="http://schemas.microsoft.com/office/powerpoint/2010/main" r:embed="rId1"/>
              </p:ext>
            </p:extLst>
          </p:nvPr>
        </p:nvPicPr>
        <p:blipFill>
          <a:blip r:embed="rId5"/>
          <a:stretch>
            <a:fillRect/>
          </a:stretch>
        </p:blipFill>
        <p:spPr>
          <a:xfrm>
            <a:off x="5822352" y="3853238"/>
            <a:ext cx="547292" cy="547292"/>
          </a:xfrm>
          <a:prstGeom prst="rect">
            <a:avLst/>
          </a:prstGeom>
        </p:spPr>
      </p:pic>
    </p:spTree>
    <p:extLst>
      <p:ext uri="{BB962C8B-B14F-4D97-AF65-F5344CB8AC3E}">
        <p14:creationId xmlns:p14="http://schemas.microsoft.com/office/powerpoint/2010/main" val="2514815755"/>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4"/>
                    </p:tgtEl>
                  </p:cond>
                </p:stCondLst>
                <p:endSync evt="end" delay="0">
                  <p:rtn val="all"/>
                </p:endSync>
                <p:childTnLst>
                  <p:par>
                    <p:cTn id="3" fill="hold">
                      <p:stCondLst>
                        <p:cond delay="0"/>
                      </p:stCondLst>
                      <p:childTnLst>
                        <p:par>
                          <p:cTn id="4" fill="hold">
                            <p:stCondLst>
                              <p:cond delay="0"/>
                            </p:stCondLst>
                            <p:childTnLst>
                              <p:par>
                                <p:cTn id="5" presetID="1" presetClass="mediacall" presetSubtype="0" fill="hold" nodeType="clickEffect">
                                  <p:stCondLst>
                                    <p:cond delay="0"/>
                                  </p:stCondLst>
                                  <p:childTnLst>
                                    <p:cmd type="call" cmd="playFrom(0.0)">
                                      <p:cBhvr>
                                        <p:cTn id="6" dur="70128" fill="hold"/>
                                        <p:tgtEl>
                                          <p:spTgt spid="4"/>
                                        </p:tgtEl>
                                      </p:cBhvr>
                                    </p:cmd>
                                  </p:childTnLst>
                                </p:cTn>
                              </p:par>
                            </p:childTnLst>
                          </p:cTn>
                        </p:par>
                      </p:childTnLst>
                    </p:cTn>
                  </p:par>
                </p:childTnLst>
              </p:cTn>
              <p:nextCondLst>
                <p:cond evt="onClick" delay="0">
                  <p:tgtEl>
                    <p:spTgt spid="4"/>
                  </p:tgtEl>
                </p:cond>
              </p:nextCondLst>
            </p:seq>
            <p:audio>
              <p:cMediaNode vol="80000">
                <p:cTn id="7" fill="hold" display="0">
                  <p:stCondLst>
                    <p:cond delay="indefinite"/>
                  </p:stCondLst>
                  <p:endCondLst>
                    <p:cond evt="onStopAudio" delay="0">
                      <p:tgtEl>
                        <p:sldTgt/>
                      </p:tgtEl>
                    </p:cond>
                  </p:endCondLst>
                </p:cTn>
                <p:tgtEl>
                  <p:spTgt spid="4"/>
                </p:tgtEl>
              </p:cMediaNode>
            </p:audio>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Imagen 4">
            <a:extLst>
              <a:ext uri="{FF2B5EF4-FFF2-40B4-BE49-F238E27FC236}">
                <a16:creationId xmlns:a16="http://schemas.microsoft.com/office/drawing/2014/main" id="{71BEAB97-C9D0-E533-3033-6E14C3E82ACF}"/>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Rectángulo 1">
            <a:extLst>
              <a:ext uri="{FF2B5EF4-FFF2-40B4-BE49-F238E27FC236}">
                <a16:creationId xmlns:a16="http://schemas.microsoft.com/office/drawing/2014/main" id="{BDC1FF63-EDC8-188F-D2BF-ADD6D7E8F20F}"/>
              </a:ext>
            </a:extLst>
          </p:cNvPr>
          <p:cNvSpPr/>
          <p:nvPr/>
        </p:nvSpPr>
        <p:spPr>
          <a:xfrm>
            <a:off x="3048000" y="1834689"/>
            <a:ext cx="6096000" cy="1200329"/>
          </a:xfrm>
          <a:prstGeom prst="rect">
            <a:avLst/>
          </a:prstGeom>
        </p:spPr>
        <p:txBody>
          <a:bodyPr>
            <a:spAutoFit/>
          </a:bodyPr>
          <a:lstStyle/>
          <a:p>
            <a:pPr lvl="0" algn="ctr"/>
            <a:r>
              <a:rPr lang="es-CO" sz="3600" b="1" dirty="0">
                <a:solidFill>
                  <a:srgbClr val="FAFDFF"/>
                </a:solidFill>
                <a:latin typeface="Montserrat" pitchFamily="2" charset="77"/>
                <a:ea typeface="Calibri"/>
                <a:cs typeface="Calibri"/>
                <a:sym typeface="Calibri"/>
              </a:rPr>
              <a:t>Objetivos de</a:t>
            </a:r>
            <a:endParaRPr lang="es-CO" sz="2800" dirty="0">
              <a:solidFill>
                <a:srgbClr val="FAFDFF"/>
              </a:solidFill>
              <a:latin typeface="Montserrat" pitchFamily="2" charset="77"/>
            </a:endParaRPr>
          </a:p>
          <a:p>
            <a:pPr lvl="0" algn="ctr"/>
            <a:r>
              <a:rPr lang="es-CO" sz="3600" b="1" dirty="0">
                <a:solidFill>
                  <a:srgbClr val="FAFDFF"/>
                </a:solidFill>
                <a:latin typeface="Montserrat" pitchFamily="2" charset="77"/>
                <a:ea typeface="Calibri"/>
                <a:cs typeface="Calibri"/>
                <a:sym typeface="Calibri"/>
              </a:rPr>
              <a:t>desarrollo sostenible </a:t>
            </a:r>
          </a:p>
        </p:txBody>
      </p:sp>
      <p:sp>
        <p:nvSpPr>
          <p:cNvPr id="3" name="CuadroTexto 2">
            <a:extLst>
              <a:ext uri="{FF2B5EF4-FFF2-40B4-BE49-F238E27FC236}">
                <a16:creationId xmlns:a16="http://schemas.microsoft.com/office/drawing/2014/main" id="{7A38C0E1-CE43-3ACF-A7AD-E4B256F97927}"/>
              </a:ext>
            </a:extLst>
          </p:cNvPr>
          <p:cNvSpPr txBox="1"/>
          <p:nvPr/>
        </p:nvSpPr>
        <p:spPr>
          <a:xfrm>
            <a:off x="2222090" y="3512157"/>
            <a:ext cx="7747820" cy="1200329"/>
          </a:xfrm>
          <a:prstGeom prst="rect">
            <a:avLst/>
          </a:prstGeom>
          <a:noFill/>
        </p:spPr>
        <p:txBody>
          <a:bodyPr wrap="square" rtlCol="0">
            <a:spAutoFit/>
          </a:bodyPr>
          <a:lstStyle/>
          <a:p>
            <a:pPr algn="ctr"/>
            <a:r>
              <a:rPr lang="es-CO" sz="2400" dirty="0">
                <a:solidFill>
                  <a:srgbClr val="FAFDFF"/>
                </a:solidFill>
                <a:latin typeface="Nunito SemiBold" pitchFamily="2" charset="0"/>
                <a:ea typeface="Calibri"/>
                <a:cs typeface="Calibri"/>
                <a:sym typeface="Calibri"/>
              </a:rPr>
              <a:t>4.Educación de calidad</a:t>
            </a:r>
            <a:br>
              <a:rPr lang="es-CO" sz="2400" dirty="0">
                <a:solidFill>
                  <a:srgbClr val="FAFDFF"/>
                </a:solidFill>
                <a:latin typeface="Nunito SemiBold" pitchFamily="2" charset="0"/>
                <a:ea typeface="Calibri"/>
                <a:cs typeface="Calibri"/>
                <a:sym typeface="Calibri"/>
              </a:rPr>
            </a:br>
            <a:r>
              <a:rPr lang="es-CO" sz="2400" dirty="0">
                <a:solidFill>
                  <a:srgbClr val="FAFDFF"/>
                </a:solidFill>
                <a:latin typeface="Nunito SemiBold" pitchFamily="2" charset="0"/>
                <a:ea typeface="Calibri"/>
                <a:cs typeface="Calibri"/>
                <a:sym typeface="Calibri"/>
              </a:rPr>
              <a:t>10. </a:t>
            </a:r>
            <a:r>
              <a:rPr lang="es-CO" sz="2400" dirty="0" err="1">
                <a:solidFill>
                  <a:srgbClr val="FAFDFF"/>
                </a:solidFill>
                <a:latin typeface="Nunito SemiBold" pitchFamily="2" charset="0"/>
                <a:ea typeface="Calibri"/>
                <a:cs typeface="Calibri"/>
                <a:sym typeface="Calibri"/>
              </a:rPr>
              <a:t>Reducción</a:t>
            </a:r>
            <a:r>
              <a:rPr lang="es-CO" sz="2400" dirty="0">
                <a:solidFill>
                  <a:srgbClr val="FAFDFF"/>
                </a:solidFill>
                <a:latin typeface="Nunito SemiBold" pitchFamily="2" charset="0"/>
                <a:ea typeface="Calibri"/>
                <a:cs typeface="Calibri"/>
                <a:sym typeface="Calibri"/>
              </a:rPr>
              <a:t> de las desigualdades</a:t>
            </a:r>
            <a:endParaRPr lang="es-CO" sz="2400" dirty="0">
              <a:solidFill>
                <a:srgbClr val="FAFDFF"/>
              </a:solidFill>
              <a:latin typeface="Nunito SemiBold" pitchFamily="2" charset="0"/>
            </a:endParaRPr>
          </a:p>
          <a:p>
            <a:pPr algn="ctr"/>
            <a:endParaRPr lang="es-CO" sz="2400" dirty="0">
              <a:latin typeface="Nunito SemiBold" pitchFamily="2" charset="0"/>
            </a:endParaRPr>
          </a:p>
        </p:txBody>
      </p:sp>
    </p:spTree>
    <p:extLst>
      <p:ext uri="{BB962C8B-B14F-4D97-AF65-F5344CB8AC3E}">
        <p14:creationId xmlns:p14="http://schemas.microsoft.com/office/powerpoint/2010/main" val="204553918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Imagen 1">
            <a:extLst>
              <a:ext uri="{FF2B5EF4-FFF2-40B4-BE49-F238E27FC236}">
                <a16:creationId xmlns:a16="http://schemas.microsoft.com/office/drawing/2014/main" id="{565A8D56-2B33-9F14-72D0-C0487FCBE1AE}"/>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5" name="Shape 256">
            <a:extLst>
              <a:ext uri="{FF2B5EF4-FFF2-40B4-BE49-F238E27FC236}">
                <a16:creationId xmlns:a16="http://schemas.microsoft.com/office/drawing/2014/main" id="{73B6CB20-D674-C93D-2757-0ECEC0D467F3}"/>
              </a:ext>
            </a:extLst>
          </p:cNvPr>
          <p:cNvSpPr txBox="1"/>
          <p:nvPr/>
        </p:nvSpPr>
        <p:spPr>
          <a:xfrm>
            <a:off x="2149650" y="2778842"/>
            <a:ext cx="7892700" cy="655200"/>
          </a:xfrm>
          <a:prstGeom prst="rect">
            <a:avLst/>
          </a:prstGeom>
          <a:noFill/>
          <a:ln>
            <a:noFill/>
          </a:ln>
        </p:spPr>
        <p:txBody>
          <a:bodyPr wrap="square" lIns="91425" tIns="91425" rIns="91425" bIns="91425" anchor="t" anchorCtr="0">
            <a:noAutofit/>
          </a:bodyPr>
          <a:lstStyle/>
          <a:p>
            <a:pPr lvl="0" algn="ctr" rtl="0">
              <a:lnSpc>
                <a:spcPct val="100000"/>
              </a:lnSpc>
              <a:spcBef>
                <a:spcPts val="0"/>
              </a:spcBef>
              <a:buNone/>
            </a:pPr>
            <a:r>
              <a:rPr lang="es" sz="3600" b="1" dirty="0">
                <a:solidFill>
                  <a:srgbClr val="FAFDFF"/>
                </a:solidFill>
                <a:latin typeface="Montserrat" panose="00000500000000000000" pitchFamily="2" charset="0"/>
                <a:ea typeface="Roboto"/>
                <a:cs typeface="Roboto"/>
                <a:sym typeface="Roboto"/>
              </a:rPr>
              <a:t>Subdirección General</a:t>
            </a:r>
          </a:p>
        </p:txBody>
      </p:sp>
      <p:sp>
        <p:nvSpPr>
          <p:cNvPr id="8" name="Shape 259">
            <a:extLst>
              <a:ext uri="{FF2B5EF4-FFF2-40B4-BE49-F238E27FC236}">
                <a16:creationId xmlns:a16="http://schemas.microsoft.com/office/drawing/2014/main" id="{7E50814B-F5D7-0853-0B06-AAE4C24E176D}"/>
              </a:ext>
            </a:extLst>
          </p:cNvPr>
          <p:cNvSpPr txBox="1"/>
          <p:nvPr/>
        </p:nvSpPr>
        <p:spPr>
          <a:xfrm>
            <a:off x="3740650" y="3383783"/>
            <a:ext cx="4470000" cy="655200"/>
          </a:xfrm>
          <a:prstGeom prst="rect">
            <a:avLst/>
          </a:prstGeom>
          <a:noFill/>
          <a:ln>
            <a:noFill/>
          </a:ln>
        </p:spPr>
        <p:txBody>
          <a:bodyPr wrap="square" lIns="91425" tIns="91425" rIns="91425" bIns="91425" anchor="t" anchorCtr="0">
            <a:noAutofit/>
          </a:bodyPr>
          <a:lstStyle/>
          <a:p>
            <a:pPr lvl="0" algn="ctr" rtl="0">
              <a:spcBef>
                <a:spcPts val="0"/>
              </a:spcBef>
              <a:buNone/>
            </a:pPr>
            <a:r>
              <a:rPr lang="es" dirty="0">
                <a:solidFill>
                  <a:srgbClr val="FAFDFF"/>
                </a:solidFill>
                <a:latin typeface="Nunito" pitchFamily="2" charset="0"/>
                <a:ea typeface="Roboto"/>
                <a:cs typeface="Roboto"/>
                <a:sym typeface="Roboto"/>
              </a:rPr>
              <a:t>Instituto Nacional para Ciegos - INCI</a:t>
            </a:r>
          </a:p>
        </p:txBody>
      </p:sp>
    </p:spTree>
    <p:extLst>
      <p:ext uri="{BB962C8B-B14F-4D97-AF65-F5344CB8AC3E}">
        <p14:creationId xmlns:p14="http://schemas.microsoft.com/office/powerpoint/2010/main" val="37505477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Imagen 6">
            <a:extLst>
              <a:ext uri="{FF2B5EF4-FFF2-40B4-BE49-F238E27FC236}">
                <a16:creationId xmlns:a16="http://schemas.microsoft.com/office/drawing/2014/main" id="{FCFE9A2C-EEE6-136E-9602-2F7B4FE9E8F7}"/>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3" name="Gráfico 2" descr="Asistencia Técnica">
            <a:extLst>
              <a:ext uri="{FF2B5EF4-FFF2-40B4-BE49-F238E27FC236}">
                <a16:creationId xmlns:a16="http://schemas.microsoft.com/office/drawing/2014/main" id="{A3B95B0D-6C38-E200-FBEE-0AF0E2253FA5}"/>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3724274" y="1710189"/>
            <a:ext cx="4743450" cy="962025"/>
          </a:xfrm>
          <a:prstGeom prst="rect">
            <a:avLst/>
          </a:prstGeom>
        </p:spPr>
      </p:pic>
      <p:cxnSp>
        <p:nvCxnSpPr>
          <p:cNvPr id="9" name="Conector recto 8">
            <a:extLst>
              <a:ext uri="{FF2B5EF4-FFF2-40B4-BE49-F238E27FC236}">
                <a16:creationId xmlns:a16="http://schemas.microsoft.com/office/drawing/2014/main" id="{CA14091D-C0A3-9B66-D645-17DB97287A34}"/>
              </a:ext>
            </a:extLst>
          </p:cNvPr>
          <p:cNvCxnSpPr>
            <a:cxnSpLocks/>
          </p:cNvCxnSpPr>
          <p:nvPr/>
        </p:nvCxnSpPr>
        <p:spPr>
          <a:xfrm>
            <a:off x="3222468" y="3096306"/>
            <a:ext cx="5963371" cy="0"/>
          </a:xfrm>
          <a:prstGeom prst="line">
            <a:avLst/>
          </a:prstGeom>
          <a:ln w="25400">
            <a:solidFill>
              <a:srgbClr val="FF7F00"/>
            </a:solidFill>
          </a:ln>
        </p:spPr>
        <p:style>
          <a:lnRef idx="2">
            <a:schemeClr val="dk1"/>
          </a:lnRef>
          <a:fillRef idx="0">
            <a:schemeClr val="dk1"/>
          </a:fillRef>
          <a:effectRef idx="1">
            <a:schemeClr val="dk1"/>
          </a:effectRef>
          <a:fontRef idx="minor">
            <a:schemeClr val="tx1"/>
          </a:fontRef>
        </p:style>
      </p:cxnSp>
      <p:pic>
        <p:nvPicPr>
          <p:cNvPr id="12" name="Gráfico 11" descr="Educación">
            <a:extLst>
              <a:ext uri="{FF2B5EF4-FFF2-40B4-BE49-F238E27FC236}">
                <a16:creationId xmlns:a16="http://schemas.microsoft.com/office/drawing/2014/main" id="{3C2E954A-5079-1A31-A31F-F2E62B3D8C40}"/>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4438649" y="3429000"/>
            <a:ext cx="3314700" cy="704850"/>
          </a:xfrm>
          <a:prstGeom prst="rect">
            <a:avLst/>
          </a:prstGeom>
        </p:spPr>
      </p:pic>
    </p:spTree>
    <p:extLst>
      <p:ext uri="{BB962C8B-B14F-4D97-AF65-F5344CB8AC3E}">
        <p14:creationId xmlns:p14="http://schemas.microsoft.com/office/powerpoint/2010/main" val="258622303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EAB3D387-CBDF-7297-4AFD-2133E34833F5}"/>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2" name="Gráfico 1" descr="Educación">
            <a:extLst>
              <a:ext uri="{FF2B5EF4-FFF2-40B4-BE49-F238E27FC236}">
                <a16:creationId xmlns:a16="http://schemas.microsoft.com/office/drawing/2014/main" id="{5182859C-AA4B-AE0E-8A7B-4F649835D593}"/>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438650" y="707258"/>
            <a:ext cx="3314700" cy="704850"/>
          </a:xfrm>
          <a:prstGeom prst="rect">
            <a:avLst/>
          </a:prstGeom>
        </p:spPr>
      </p:pic>
      <p:sp>
        <p:nvSpPr>
          <p:cNvPr id="3" name="CuadroTexto 2">
            <a:extLst>
              <a:ext uri="{FF2B5EF4-FFF2-40B4-BE49-F238E27FC236}">
                <a16:creationId xmlns:a16="http://schemas.microsoft.com/office/drawing/2014/main" id="{EF9A7F1E-351B-4E48-15CF-96E4788EAE45}"/>
              </a:ext>
            </a:extLst>
          </p:cNvPr>
          <p:cNvSpPr txBox="1"/>
          <p:nvPr/>
        </p:nvSpPr>
        <p:spPr>
          <a:xfrm>
            <a:off x="1587909" y="1826366"/>
            <a:ext cx="9016181" cy="1200329"/>
          </a:xfrm>
          <a:prstGeom prst="rect">
            <a:avLst/>
          </a:prstGeom>
          <a:noFill/>
        </p:spPr>
        <p:txBody>
          <a:bodyPr wrap="square" rtlCol="0">
            <a:spAutoFit/>
          </a:bodyPr>
          <a:lstStyle/>
          <a:p>
            <a:pPr algn="ctr"/>
            <a:r>
              <a:rPr lang="es-ES" sz="2400" dirty="0">
                <a:latin typeface="Nunito SemiBold" pitchFamily="2" charset="0"/>
              </a:rPr>
              <a:t>Realizamos asistencia técnica a los departamentos para el mejoramiento de los procesos de atención educativa de niñas, niños y jóvenes con discapacidad visual.</a:t>
            </a:r>
          </a:p>
        </p:txBody>
      </p:sp>
      <p:sp>
        <p:nvSpPr>
          <p:cNvPr id="31" name="CuadroTexto 30">
            <a:extLst>
              <a:ext uri="{FF2B5EF4-FFF2-40B4-BE49-F238E27FC236}">
                <a16:creationId xmlns:a16="http://schemas.microsoft.com/office/drawing/2014/main" id="{046148A9-E467-2F3F-98A7-9FDD63EF42F8}"/>
              </a:ext>
            </a:extLst>
          </p:cNvPr>
          <p:cNvSpPr txBox="1"/>
          <p:nvPr/>
        </p:nvSpPr>
        <p:spPr>
          <a:xfrm>
            <a:off x="4163959" y="3465020"/>
            <a:ext cx="6995654" cy="1754326"/>
          </a:xfrm>
          <a:prstGeom prst="rect">
            <a:avLst/>
          </a:prstGeom>
          <a:noFill/>
        </p:spPr>
        <p:txBody>
          <a:bodyPr wrap="square" rtlCol="0">
            <a:spAutoFit/>
          </a:bodyPr>
          <a:lstStyle/>
          <a:p>
            <a:pPr algn="just"/>
            <a:r>
              <a:rPr lang="es-ES" dirty="0">
                <a:latin typeface="Nunito "/>
              </a:rPr>
              <a:t>Asesorías, acompañamientos y seguimientos a los equipos técnicos del Instituto Colombiano de Bienestar Familiar, Secretarías de Educación Territoriales, Instituciones Educativas, Escuelas Normales Superiores e Instituciones de Educación Superior.</a:t>
            </a:r>
            <a:endParaRPr lang="es-CO" dirty="0">
              <a:latin typeface="Nunito "/>
            </a:endParaRPr>
          </a:p>
          <a:p>
            <a:pPr algn="just"/>
            <a:endParaRPr lang="es-CO" dirty="0">
              <a:latin typeface="Nunito "/>
            </a:endParaRPr>
          </a:p>
        </p:txBody>
      </p:sp>
      <p:sp>
        <p:nvSpPr>
          <p:cNvPr id="32" name="CuadroTexto 31">
            <a:extLst>
              <a:ext uri="{FF2B5EF4-FFF2-40B4-BE49-F238E27FC236}">
                <a16:creationId xmlns:a16="http://schemas.microsoft.com/office/drawing/2014/main" id="{3CAB09B3-A932-3F18-7EAD-7BA950832469}"/>
              </a:ext>
            </a:extLst>
          </p:cNvPr>
          <p:cNvSpPr txBox="1"/>
          <p:nvPr/>
        </p:nvSpPr>
        <p:spPr>
          <a:xfrm>
            <a:off x="1032387" y="3280354"/>
            <a:ext cx="3165986" cy="1938992"/>
          </a:xfrm>
          <a:prstGeom prst="rect">
            <a:avLst/>
          </a:prstGeom>
          <a:noFill/>
        </p:spPr>
        <p:txBody>
          <a:bodyPr wrap="square" rtlCol="0">
            <a:spAutoFit/>
          </a:bodyPr>
          <a:lstStyle/>
          <a:p>
            <a:pPr algn="ctr"/>
            <a:r>
              <a:rPr lang="es-CO" sz="12000" dirty="0">
                <a:solidFill>
                  <a:srgbClr val="00C7C7"/>
                </a:solidFill>
                <a:latin typeface="Nunito SemiBold" pitchFamily="2" charset="0"/>
              </a:rPr>
              <a:t>230</a:t>
            </a:r>
            <a:r>
              <a:rPr lang="es-CO" sz="12000" dirty="0">
                <a:solidFill>
                  <a:srgbClr val="FF7F00"/>
                </a:solidFill>
              </a:rPr>
              <a:t> </a:t>
            </a:r>
          </a:p>
        </p:txBody>
      </p:sp>
      <p:sp>
        <p:nvSpPr>
          <p:cNvPr id="33" name="CuadroTexto 32">
            <a:extLst>
              <a:ext uri="{FF2B5EF4-FFF2-40B4-BE49-F238E27FC236}">
                <a16:creationId xmlns:a16="http://schemas.microsoft.com/office/drawing/2014/main" id="{63B34616-2181-8308-EE3F-84F6EC020A61}"/>
              </a:ext>
            </a:extLst>
          </p:cNvPr>
          <p:cNvSpPr txBox="1"/>
          <p:nvPr/>
        </p:nvSpPr>
        <p:spPr>
          <a:xfrm>
            <a:off x="1966452" y="5369259"/>
            <a:ext cx="8445909" cy="369332"/>
          </a:xfrm>
          <a:prstGeom prst="rect">
            <a:avLst/>
          </a:prstGeom>
          <a:noFill/>
        </p:spPr>
        <p:txBody>
          <a:bodyPr wrap="square" rtlCol="0">
            <a:spAutoFit/>
          </a:bodyPr>
          <a:lstStyle/>
          <a:p>
            <a:pPr algn="ctr"/>
            <a:r>
              <a:rPr lang="it-IT" dirty="0">
                <a:latin typeface="Nunito "/>
              </a:rPr>
              <a:t>Vaupes, Guaviare, Choco, Cordoba, Nariño, Putumayo, Quindío, Bolivar</a:t>
            </a:r>
            <a:endParaRPr lang="es-CO" dirty="0">
              <a:latin typeface="Nunito "/>
            </a:endParaRPr>
          </a:p>
        </p:txBody>
      </p:sp>
    </p:spTree>
    <p:extLst>
      <p:ext uri="{BB962C8B-B14F-4D97-AF65-F5344CB8AC3E}">
        <p14:creationId xmlns:p14="http://schemas.microsoft.com/office/powerpoint/2010/main" val="248853744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Imagen 12">
            <a:extLst>
              <a:ext uri="{FF2B5EF4-FFF2-40B4-BE49-F238E27FC236}">
                <a16:creationId xmlns:a16="http://schemas.microsoft.com/office/drawing/2014/main" id="{091441F3-F50B-814D-F109-A9E3E22879A7}"/>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2" name="Gráfico 1" descr="Educación">
            <a:extLst>
              <a:ext uri="{FF2B5EF4-FFF2-40B4-BE49-F238E27FC236}">
                <a16:creationId xmlns:a16="http://schemas.microsoft.com/office/drawing/2014/main" id="{67D41D8B-9F9B-BF21-02D1-63152283E3FC}"/>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438650" y="579438"/>
            <a:ext cx="3314700" cy="704850"/>
          </a:xfrm>
          <a:prstGeom prst="rect">
            <a:avLst/>
          </a:prstGeom>
        </p:spPr>
      </p:pic>
      <p:sp>
        <p:nvSpPr>
          <p:cNvPr id="15" name="CuadroTexto 14">
            <a:extLst>
              <a:ext uri="{FF2B5EF4-FFF2-40B4-BE49-F238E27FC236}">
                <a16:creationId xmlns:a16="http://schemas.microsoft.com/office/drawing/2014/main" id="{7E3404C1-B92A-B4E8-3514-5E1A07CA6222}"/>
              </a:ext>
            </a:extLst>
          </p:cNvPr>
          <p:cNvSpPr txBox="1"/>
          <p:nvPr/>
        </p:nvSpPr>
        <p:spPr>
          <a:xfrm>
            <a:off x="678747" y="2849654"/>
            <a:ext cx="1131325" cy="1938992"/>
          </a:xfrm>
          <a:prstGeom prst="rect">
            <a:avLst/>
          </a:prstGeom>
          <a:noFill/>
        </p:spPr>
        <p:txBody>
          <a:bodyPr wrap="square" rtlCol="0">
            <a:spAutoFit/>
          </a:bodyPr>
          <a:lstStyle/>
          <a:p>
            <a:r>
              <a:rPr lang="es-CO" sz="12000" dirty="0">
                <a:solidFill>
                  <a:srgbClr val="00C7C7"/>
                </a:solidFill>
                <a:latin typeface="Nunito SemiBold" pitchFamily="2" charset="0"/>
              </a:rPr>
              <a:t>5</a:t>
            </a:r>
            <a:r>
              <a:rPr lang="es-CO" sz="12000" dirty="0">
                <a:solidFill>
                  <a:srgbClr val="FF7F00"/>
                </a:solidFill>
              </a:rPr>
              <a:t> </a:t>
            </a:r>
          </a:p>
        </p:txBody>
      </p:sp>
      <p:sp>
        <p:nvSpPr>
          <p:cNvPr id="16" name="CuadroTexto 15">
            <a:extLst>
              <a:ext uri="{FF2B5EF4-FFF2-40B4-BE49-F238E27FC236}">
                <a16:creationId xmlns:a16="http://schemas.microsoft.com/office/drawing/2014/main" id="{15DB7F0A-61B3-8E69-08F0-4CA0A548EFCD}"/>
              </a:ext>
            </a:extLst>
          </p:cNvPr>
          <p:cNvSpPr txBox="1"/>
          <p:nvPr/>
        </p:nvSpPr>
        <p:spPr>
          <a:xfrm>
            <a:off x="732512" y="4242732"/>
            <a:ext cx="982302" cy="369332"/>
          </a:xfrm>
          <a:prstGeom prst="rect">
            <a:avLst/>
          </a:prstGeom>
          <a:noFill/>
        </p:spPr>
        <p:txBody>
          <a:bodyPr wrap="square" rtlCol="0">
            <a:spAutoFit/>
          </a:bodyPr>
          <a:lstStyle/>
          <a:p>
            <a:pPr algn="ctr"/>
            <a:r>
              <a:rPr lang="es-CO" dirty="0">
                <a:solidFill>
                  <a:srgbClr val="00C7C7"/>
                </a:solidFill>
                <a:latin typeface="Nunito SemiBold" pitchFamily="2" charset="0"/>
              </a:rPr>
              <a:t>Cursos</a:t>
            </a:r>
          </a:p>
        </p:txBody>
      </p:sp>
      <p:sp>
        <p:nvSpPr>
          <p:cNvPr id="17" name="CuadroTexto 16">
            <a:extLst>
              <a:ext uri="{FF2B5EF4-FFF2-40B4-BE49-F238E27FC236}">
                <a16:creationId xmlns:a16="http://schemas.microsoft.com/office/drawing/2014/main" id="{8A7C777C-877C-138F-769E-FA911B8B4A90}"/>
              </a:ext>
            </a:extLst>
          </p:cNvPr>
          <p:cNvSpPr txBox="1"/>
          <p:nvPr/>
        </p:nvSpPr>
        <p:spPr>
          <a:xfrm>
            <a:off x="6023940" y="2870963"/>
            <a:ext cx="1131325" cy="1938992"/>
          </a:xfrm>
          <a:prstGeom prst="rect">
            <a:avLst/>
          </a:prstGeom>
          <a:noFill/>
        </p:spPr>
        <p:txBody>
          <a:bodyPr wrap="square" rtlCol="0">
            <a:spAutoFit/>
          </a:bodyPr>
          <a:lstStyle/>
          <a:p>
            <a:r>
              <a:rPr lang="es-CO" sz="12000" dirty="0">
                <a:solidFill>
                  <a:srgbClr val="00C7C7"/>
                </a:solidFill>
                <a:latin typeface="Nunito SemiBold" pitchFamily="2" charset="0"/>
              </a:rPr>
              <a:t>7</a:t>
            </a:r>
            <a:r>
              <a:rPr lang="es-CO" sz="12000" dirty="0">
                <a:solidFill>
                  <a:srgbClr val="FF7F00"/>
                </a:solidFill>
              </a:rPr>
              <a:t> </a:t>
            </a:r>
          </a:p>
        </p:txBody>
      </p:sp>
      <p:sp>
        <p:nvSpPr>
          <p:cNvPr id="18" name="CuadroTexto 17">
            <a:extLst>
              <a:ext uri="{FF2B5EF4-FFF2-40B4-BE49-F238E27FC236}">
                <a16:creationId xmlns:a16="http://schemas.microsoft.com/office/drawing/2014/main" id="{3B37375E-582A-5B26-7F25-6523C7E96AE1}"/>
              </a:ext>
            </a:extLst>
          </p:cNvPr>
          <p:cNvSpPr txBox="1"/>
          <p:nvPr/>
        </p:nvSpPr>
        <p:spPr>
          <a:xfrm>
            <a:off x="5822497" y="4288034"/>
            <a:ext cx="1379280" cy="369332"/>
          </a:xfrm>
          <a:prstGeom prst="rect">
            <a:avLst/>
          </a:prstGeom>
          <a:noFill/>
        </p:spPr>
        <p:txBody>
          <a:bodyPr wrap="square" rtlCol="0">
            <a:spAutoFit/>
          </a:bodyPr>
          <a:lstStyle/>
          <a:p>
            <a:pPr algn="ctr"/>
            <a:r>
              <a:rPr lang="es-CO" dirty="0">
                <a:solidFill>
                  <a:srgbClr val="00C7C7"/>
                </a:solidFill>
                <a:latin typeface="Nunito SemiBold" pitchFamily="2" charset="0"/>
              </a:rPr>
              <a:t>Cursos</a:t>
            </a:r>
          </a:p>
        </p:txBody>
      </p:sp>
      <p:pic>
        <p:nvPicPr>
          <p:cNvPr id="5" name="Gráfico 4">
            <a:extLst>
              <a:ext uri="{FF2B5EF4-FFF2-40B4-BE49-F238E27FC236}">
                <a16:creationId xmlns:a16="http://schemas.microsoft.com/office/drawing/2014/main" id="{070FB6A0-2515-4068-4488-00F4B2DCD833}"/>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4500255" y="1495071"/>
            <a:ext cx="3191489" cy="591593"/>
          </a:xfrm>
          <a:prstGeom prst="rect">
            <a:avLst/>
          </a:prstGeom>
        </p:spPr>
      </p:pic>
      <p:sp>
        <p:nvSpPr>
          <p:cNvPr id="6" name="CuadroTexto 5">
            <a:extLst>
              <a:ext uri="{FF2B5EF4-FFF2-40B4-BE49-F238E27FC236}">
                <a16:creationId xmlns:a16="http://schemas.microsoft.com/office/drawing/2014/main" id="{AB4F3F7B-E0FE-31E4-E11F-054FD40C1209}"/>
              </a:ext>
            </a:extLst>
          </p:cNvPr>
          <p:cNvSpPr txBox="1"/>
          <p:nvPr/>
        </p:nvSpPr>
        <p:spPr>
          <a:xfrm>
            <a:off x="1725253" y="2308578"/>
            <a:ext cx="2517058" cy="461665"/>
          </a:xfrm>
          <a:prstGeom prst="rect">
            <a:avLst/>
          </a:prstGeom>
          <a:noFill/>
        </p:spPr>
        <p:txBody>
          <a:bodyPr wrap="square" rtlCol="0">
            <a:spAutoFit/>
          </a:bodyPr>
          <a:lstStyle/>
          <a:p>
            <a:pPr algn="ctr"/>
            <a:r>
              <a:rPr lang="es-CO" sz="2400" dirty="0">
                <a:latin typeface="Nunito SemiBold" pitchFamily="2" charset="0"/>
              </a:rPr>
              <a:t>Primer Semestre</a:t>
            </a:r>
          </a:p>
        </p:txBody>
      </p:sp>
      <p:sp>
        <p:nvSpPr>
          <p:cNvPr id="7" name="CuadroTexto 6">
            <a:extLst>
              <a:ext uri="{FF2B5EF4-FFF2-40B4-BE49-F238E27FC236}">
                <a16:creationId xmlns:a16="http://schemas.microsoft.com/office/drawing/2014/main" id="{1C890F1E-6DA0-3F79-BD1F-AE39841A4AEE}"/>
              </a:ext>
            </a:extLst>
          </p:cNvPr>
          <p:cNvSpPr txBox="1"/>
          <p:nvPr/>
        </p:nvSpPr>
        <p:spPr>
          <a:xfrm>
            <a:off x="7949691" y="2283236"/>
            <a:ext cx="2935238" cy="461665"/>
          </a:xfrm>
          <a:prstGeom prst="rect">
            <a:avLst/>
          </a:prstGeom>
          <a:noFill/>
        </p:spPr>
        <p:txBody>
          <a:bodyPr wrap="square" rtlCol="0">
            <a:spAutoFit/>
          </a:bodyPr>
          <a:lstStyle/>
          <a:p>
            <a:pPr algn="ctr"/>
            <a:r>
              <a:rPr lang="es-CO" sz="2400" dirty="0">
                <a:latin typeface="Nunito SemiBold" pitchFamily="2" charset="0"/>
              </a:rPr>
              <a:t>Segundo Semestre</a:t>
            </a:r>
          </a:p>
        </p:txBody>
      </p:sp>
      <p:sp>
        <p:nvSpPr>
          <p:cNvPr id="3" name="CuadroTexto 2">
            <a:extLst>
              <a:ext uri="{FF2B5EF4-FFF2-40B4-BE49-F238E27FC236}">
                <a16:creationId xmlns:a16="http://schemas.microsoft.com/office/drawing/2014/main" id="{1D9DD0F3-E7F7-B1F8-0E9F-C8BBD2813B15}"/>
              </a:ext>
            </a:extLst>
          </p:cNvPr>
          <p:cNvSpPr txBox="1"/>
          <p:nvPr/>
        </p:nvSpPr>
        <p:spPr>
          <a:xfrm>
            <a:off x="1688039" y="2851183"/>
            <a:ext cx="3912385" cy="1754326"/>
          </a:xfrm>
          <a:prstGeom prst="rect">
            <a:avLst/>
          </a:prstGeom>
          <a:noFill/>
        </p:spPr>
        <p:txBody>
          <a:bodyPr wrap="square" rtlCol="0">
            <a:spAutoFit/>
          </a:bodyPr>
          <a:lstStyle/>
          <a:p>
            <a:pPr marL="285750" indent="-285750">
              <a:buFont typeface="Arial" panose="020B0604020202020204" pitchFamily="34" charset="0"/>
              <a:buChar char="•"/>
            </a:pPr>
            <a:r>
              <a:rPr lang="es-ES" dirty="0"/>
              <a:t>Ábaco</a:t>
            </a:r>
          </a:p>
          <a:p>
            <a:pPr marL="285750" indent="-285750">
              <a:buFont typeface="Arial" panose="020B0604020202020204" pitchFamily="34" charset="0"/>
              <a:buChar char="•"/>
            </a:pPr>
            <a:r>
              <a:rPr lang="es-ES" dirty="0"/>
              <a:t>Formación de agentes formativos en primera infancia</a:t>
            </a:r>
          </a:p>
          <a:p>
            <a:pPr marL="285750" indent="-285750">
              <a:buFont typeface="Arial" panose="020B0604020202020204" pitchFamily="34" charset="0"/>
              <a:buChar char="•"/>
            </a:pPr>
            <a:r>
              <a:rPr lang="es-ES" dirty="0"/>
              <a:t>Sistema de lectoescritura Braille</a:t>
            </a:r>
          </a:p>
          <a:p>
            <a:pPr marL="285750" indent="-285750">
              <a:buFont typeface="Arial" panose="020B0604020202020204" pitchFamily="34" charset="0"/>
              <a:buChar char="•"/>
            </a:pPr>
            <a:r>
              <a:rPr lang="es-ES" dirty="0" err="1"/>
              <a:t>Musicografía</a:t>
            </a:r>
            <a:r>
              <a:rPr lang="es-ES" dirty="0"/>
              <a:t> Braille</a:t>
            </a:r>
          </a:p>
          <a:p>
            <a:pPr marL="285750" indent="-285750">
              <a:buFont typeface="Arial" panose="020B0604020202020204" pitchFamily="34" charset="0"/>
              <a:buChar char="•"/>
            </a:pPr>
            <a:r>
              <a:rPr lang="es-ES" dirty="0"/>
              <a:t>Seminario familia</a:t>
            </a:r>
            <a:endParaRPr lang="es-CO" dirty="0"/>
          </a:p>
        </p:txBody>
      </p:sp>
      <p:sp>
        <p:nvSpPr>
          <p:cNvPr id="4" name="CuadroTexto 3">
            <a:extLst>
              <a:ext uri="{FF2B5EF4-FFF2-40B4-BE49-F238E27FC236}">
                <a16:creationId xmlns:a16="http://schemas.microsoft.com/office/drawing/2014/main" id="{3A3D3E44-04D2-F7A7-B869-29085A85B5D4}"/>
              </a:ext>
            </a:extLst>
          </p:cNvPr>
          <p:cNvSpPr txBox="1"/>
          <p:nvPr/>
        </p:nvSpPr>
        <p:spPr>
          <a:xfrm>
            <a:off x="7092763" y="2689879"/>
            <a:ext cx="4531601" cy="2585323"/>
          </a:xfrm>
          <a:prstGeom prst="rect">
            <a:avLst/>
          </a:prstGeom>
          <a:noFill/>
        </p:spPr>
        <p:txBody>
          <a:bodyPr wrap="square" rtlCol="0">
            <a:spAutoFit/>
          </a:bodyPr>
          <a:lstStyle/>
          <a:p>
            <a:pPr marL="285750" indent="-285750">
              <a:buFont typeface="Arial" panose="020B0604020202020204" pitchFamily="34" charset="0"/>
              <a:buChar char="•"/>
            </a:pPr>
            <a:r>
              <a:rPr lang="es-ES" dirty="0"/>
              <a:t>Ábaco</a:t>
            </a:r>
          </a:p>
          <a:p>
            <a:pPr marL="285750" indent="-285750">
              <a:buFont typeface="Arial" panose="020B0604020202020204" pitchFamily="34" charset="0"/>
              <a:buChar char="•"/>
            </a:pPr>
            <a:r>
              <a:rPr lang="es-ES" dirty="0"/>
              <a:t>Formación de agentes formativos en primera infancia</a:t>
            </a:r>
          </a:p>
          <a:p>
            <a:pPr marL="285750" indent="-285750">
              <a:buFont typeface="Arial" panose="020B0604020202020204" pitchFamily="34" charset="0"/>
              <a:buChar char="•"/>
            </a:pPr>
            <a:r>
              <a:rPr lang="es-ES" dirty="0" err="1"/>
              <a:t>Musicografía</a:t>
            </a:r>
            <a:r>
              <a:rPr lang="es-ES" dirty="0"/>
              <a:t> Braille</a:t>
            </a:r>
          </a:p>
          <a:p>
            <a:pPr marL="285750" indent="-285750">
              <a:buFont typeface="Arial" panose="020B0604020202020204" pitchFamily="34" charset="0"/>
              <a:buChar char="•"/>
            </a:pPr>
            <a:r>
              <a:rPr lang="es-ES" dirty="0"/>
              <a:t>Seminario familia</a:t>
            </a:r>
          </a:p>
          <a:p>
            <a:pPr marL="285750" indent="-285750">
              <a:buFont typeface="Arial" panose="020B0604020202020204" pitchFamily="34" charset="0"/>
              <a:buChar char="•"/>
            </a:pPr>
            <a:r>
              <a:rPr lang="es-ES" dirty="0"/>
              <a:t>Baja visión y entorno escolar</a:t>
            </a:r>
          </a:p>
          <a:p>
            <a:pPr marL="285750" indent="-285750">
              <a:buFont typeface="Arial" panose="020B0604020202020204" pitchFamily="34" charset="0"/>
              <a:buChar char="•"/>
            </a:pPr>
            <a:r>
              <a:rPr lang="es-ES" dirty="0"/>
              <a:t>Capacitación de lectores para pruebas escritas</a:t>
            </a:r>
          </a:p>
          <a:p>
            <a:pPr marL="285750" indent="-285750">
              <a:buFont typeface="Arial" panose="020B0604020202020204" pitchFamily="34" charset="0"/>
              <a:buChar char="•"/>
            </a:pPr>
            <a:r>
              <a:rPr lang="es-ES" dirty="0"/>
              <a:t>Orientación y movilidad independiente.</a:t>
            </a:r>
            <a:endParaRPr lang="es-CO" dirty="0"/>
          </a:p>
        </p:txBody>
      </p:sp>
      <p:sp>
        <p:nvSpPr>
          <p:cNvPr id="8" name="CuadroTexto 7">
            <a:extLst>
              <a:ext uri="{FF2B5EF4-FFF2-40B4-BE49-F238E27FC236}">
                <a16:creationId xmlns:a16="http://schemas.microsoft.com/office/drawing/2014/main" id="{08E424AB-7A2E-313F-840B-812744EFD79E}"/>
              </a:ext>
            </a:extLst>
          </p:cNvPr>
          <p:cNvSpPr txBox="1"/>
          <p:nvPr/>
        </p:nvSpPr>
        <p:spPr>
          <a:xfrm>
            <a:off x="1327208" y="5525729"/>
            <a:ext cx="9557721" cy="923330"/>
          </a:xfrm>
          <a:prstGeom prst="rect">
            <a:avLst/>
          </a:prstGeom>
          <a:noFill/>
        </p:spPr>
        <p:txBody>
          <a:bodyPr wrap="square" rtlCol="0">
            <a:spAutoFit/>
          </a:bodyPr>
          <a:lstStyle/>
          <a:p>
            <a:pPr algn="ctr"/>
            <a:r>
              <a:rPr lang="es-ES" dirty="0">
                <a:latin typeface="Nunito "/>
              </a:rPr>
              <a:t>Dirigidos a agentes educativos, docentes y familias de personas con discapacidad visual del país y con la participación de docentes de España y México.</a:t>
            </a:r>
            <a:endParaRPr lang="es-CO" dirty="0">
              <a:latin typeface="Nunito "/>
            </a:endParaRPr>
          </a:p>
          <a:p>
            <a:endParaRPr lang="es-CO" dirty="0"/>
          </a:p>
        </p:txBody>
      </p:sp>
    </p:spTree>
    <p:extLst>
      <p:ext uri="{BB962C8B-B14F-4D97-AF65-F5344CB8AC3E}">
        <p14:creationId xmlns:p14="http://schemas.microsoft.com/office/powerpoint/2010/main" val="316215717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1AFF8661-E411-1DA0-652E-8716E16B8E00}"/>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2" name="Gráfico 1" descr="Educación">
            <a:extLst>
              <a:ext uri="{FF2B5EF4-FFF2-40B4-BE49-F238E27FC236}">
                <a16:creationId xmlns:a16="http://schemas.microsoft.com/office/drawing/2014/main" id="{996A36C6-1E20-221E-5E44-8CF097DF5E73}"/>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438650" y="707258"/>
            <a:ext cx="3314700" cy="704850"/>
          </a:xfrm>
          <a:prstGeom prst="rect">
            <a:avLst/>
          </a:prstGeom>
        </p:spPr>
      </p:pic>
      <p:sp>
        <p:nvSpPr>
          <p:cNvPr id="9" name="CuadroTexto 8">
            <a:extLst>
              <a:ext uri="{FF2B5EF4-FFF2-40B4-BE49-F238E27FC236}">
                <a16:creationId xmlns:a16="http://schemas.microsoft.com/office/drawing/2014/main" id="{60DC91F2-AEAE-C4C8-6259-ACBBB72E6FE0}"/>
              </a:ext>
            </a:extLst>
          </p:cNvPr>
          <p:cNvSpPr txBox="1"/>
          <p:nvPr/>
        </p:nvSpPr>
        <p:spPr>
          <a:xfrm>
            <a:off x="1179871" y="2561585"/>
            <a:ext cx="9753599" cy="923330"/>
          </a:xfrm>
          <a:prstGeom prst="rect">
            <a:avLst/>
          </a:prstGeom>
          <a:noFill/>
        </p:spPr>
        <p:txBody>
          <a:bodyPr wrap="square" rtlCol="0">
            <a:spAutoFit/>
          </a:bodyPr>
          <a:lstStyle/>
          <a:p>
            <a:pPr algn="ctr"/>
            <a:r>
              <a:rPr lang="es-ES" dirty="0">
                <a:latin typeface="Nunito "/>
              </a:rPr>
              <a:t>Dotamos de material de literatura y textos de área en tinta </a:t>
            </a:r>
            <a:r>
              <a:rPr lang="es-ES" dirty="0" err="1">
                <a:latin typeface="Nunito "/>
              </a:rPr>
              <a:t>macrotipo</a:t>
            </a:r>
            <a:r>
              <a:rPr lang="es-ES" dirty="0">
                <a:latin typeface="Nunito "/>
              </a:rPr>
              <a:t>, braille, termoformado y recursos educativos digitales accesibles a entidades públicas y privadas de aproximadamente 26 departamentos del país.</a:t>
            </a:r>
            <a:endParaRPr lang="es-CO" dirty="0">
              <a:latin typeface="Nunito "/>
            </a:endParaRPr>
          </a:p>
        </p:txBody>
      </p:sp>
      <p:sp>
        <p:nvSpPr>
          <p:cNvPr id="10" name="CuadroTexto 9">
            <a:extLst>
              <a:ext uri="{FF2B5EF4-FFF2-40B4-BE49-F238E27FC236}">
                <a16:creationId xmlns:a16="http://schemas.microsoft.com/office/drawing/2014/main" id="{80469647-65E1-D1A9-0C64-764F21DE1093}"/>
              </a:ext>
            </a:extLst>
          </p:cNvPr>
          <p:cNvSpPr txBox="1"/>
          <p:nvPr/>
        </p:nvSpPr>
        <p:spPr>
          <a:xfrm>
            <a:off x="3431458" y="3812033"/>
            <a:ext cx="7818486" cy="646331"/>
          </a:xfrm>
          <a:prstGeom prst="rect">
            <a:avLst/>
          </a:prstGeom>
          <a:noFill/>
        </p:spPr>
        <p:txBody>
          <a:bodyPr wrap="square" rtlCol="0">
            <a:spAutoFit/>
          </a:bodyPr>
          <a:lstStyle/>
          <a:p>
            <a:pPr algn="just"/>
            <a:r>
              <a:rPr lang="es-ES" dirty="0"/>
              <a:t>Instituciones educativas dotadas a nivel nacional para apoyar los procesos educativos de niñas, niños y jóvenes con discapacidad visual.</a:t>
            </a:r>
            <a:endParaRPr lang="es-CO" dirty="0"/>
          </a:p>
        </p:txBody>
      </p:sp>
      <p:sp>
        <p:nvSpPr>
          <p:cNvPr id="11" name="CuadroTexto 10">
            <a:extLst>
              <a:ext uri="{FF2B5EF4-FFF2-40B4-BE49-F238E27FC236}">
                <a16:creationId xmlns:a16="http://schemas.microsoft.com/office/drawing/2014/main" id="{DB916004-869D-8640-6FBF-05FCBFF8AA61}"/>
              </a:ext>
            </a:extLst>
          </p:cNvPr>
          <p:cNvSpPr txBox="1"/>
          <p:nvPr/>
        </p:nvSpPr>
        <p:spPr>
          <a:xfrm>
            <a:off x="942056" y="3429000"/>
            <a:ext cx="2610344" cy="1631216"/>
          </a:xfrm>
          <a:prstGeom prst="rect">
            <a:avLst/>
          </a:prstGeom>
          <a:noFill/>
        </p:spPr>
        <p:txBody>
          <a:bodyPr wrap="square" rtlCol="0">
            <a:spAutoFit/>
          </a:bodyPr>
          <a:lstStyle/>
          <a:p>
            <a:r>
              <a:rPr lang="es-CO" sz="10000" dirty="0">
                <a:solidFill>
                  <a:srgbClr val="00C7C7"/>
                </a:solidFill>
                <a:latin typeface="Nunito SemiBold" pitchFamily="2" charset="0"/>
              </a:rPr>
              <a:t>400</a:t>
            </a:r>
            <a:r>
              <a:rPr lang="es-CO" sz="10000" dirty="0">
                <a:solidFill>
                  <a:srgbClr val="FF7F00"/>
                </a:solidFill>
              </a:rPr>
              <a:t> </a:t>
            </a:r>
          </a:p>
        </p:txBody>
      </p:sp>
      <p:sp>
        <p:nvSpPr>
          <p:cNvPr id="12" name="CuadroTexto 11">
            <a:extLst>
              <a:ext uri="{FF2B5EF4-FFF2-40B4-BE49-F238E27FC236}">
                <a16:creationId xmlns:a16="http://schemas.microsoft.com/office/drawing/2014/main" id="{80F4230D-2706-55BD-9593-0DBFEFB1995E}"/>
              </a:ext>
            </a:extLst>
          </p:cNvPr>
          <p:cNvSpPr txBox="1"/>
          <p:nvPr/>
        </p:nvSpPr>
        <p:spPr>
          <a:xfrm>
            <a:off x="825448" y="5004301"/>
            <a:ext cx="10541101" cy="1200329"/>
          </a:xfrm>
          <a:prstGeom prst="rect">
            <a:avLst/>
          </a:prstGeom>
          <a:noFill/>
        </p:spPr>
        <p:txBody>
          <a:bodyPr wrap="square" rtlCol="0">
            <a:spAutoFit/>
          </a:bodyPr>
          <a:lstStyle/>
          <a:p>
            <a:pPr algn="just"/>
            <a:r>
              <a:rPr lang="es-ES" dirty="0">
                <a:latin typeface="Nunito "/>
              </a:rPr>
              <a:t>Se elaboraron dos (2) propuestas de material didáctico para producir en la Imprenta nacional para ciegos:  </a:t>
            </a:r>
          </a:p>
          <a:p>
            <a:pPr marL="285750" indent="-285750" algn="just">
              <a:buFont typeface="Arial" panose="020B0604020202020204" pitchFamily="34" charset="0"/>
              <a:buChar char="•"/>
            </a:pPr>
            <a:r>
              <a:rPr lang="es-ES" dirty="0">
                <a:latin typeface="Nunito "/>
              </a:rPr>
              <a:t>“Aventura </a:t>
            </a:r>
            <a:r>
              <a:rPr lang="es-ES" dirty="0" err="1">
                <a:latin typeface="Nunito "/>
              </a:rPr>
              <a:t>tactil</a:t>
            </a:r>
            <a:r>
              <a:rPr lang="es-ES" dirty="0">
                <a:latin typeface="Nunito "/>
              </a:rPr>
              <a:t>” </a:t>
            </a:r>
          </a:p>
          <a:p>
            <a:pPr marL="285750" indent="-285750" algn="just">
              <a:buFont typeface="Arial" panose="020B0604020202020204" pitchFamily="34" charset="0"/>
              <a:buChar char="•"/>
            </a:pPr>
            <a:r>
              <a:rPr lang="es-ES" dirty="0">
                <a:latin typeface="Nunito "/>
              </a:rPr>
              <a:t>El canto que vuela</a:t>
            </a:r>
            <a:endParaRPr lang="es-CO" dirty="0">
              <a:latin typeface="Nunito "/>
            </a:endParaRPr>
          </a:p>
        </p:txBody>
      </p:sp>
      <p:pic>
        <p:nvPicPr>
          <p:cNvPr id="8" name="Gráfico 7">
            <a:extLst>
              <a:ext uri="{FF2B5EF4-FFF2-40B4-BE49-F238E27FC236}">
                <a16:creationId xmlns:a16="http://schemas.microsoft.com/office/drawing/2014/main" id="{A1C5F39A-6982-0EC0-58B8-33DB4B2317DC}"/>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4793719" y="1684824"/>
            <a:ext cx="2604561" cy="640739"/>
          </a:xfrm>
          <a:prstGeom prst="rect">
            <a:avLst/>
          </a:prstGeom>
        </p:spPr>
      </p:pic>
    </p:spTree>
    <p:extLst>
      <p:ext uri="{BB962C8B-B14F-4D97-AF65-F5344CB8AC3E}">
        <p14:creationId xmlns:p14="http://schemas.microsoft.com/office/powerpoint/2010/main" val="18159764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01722915-FB49-8427-16B6-A3582D5C85A5}"/>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2" name="Gráfico 1" descr="Asistencia Técnica">
            <a:extLst>
              <a:ext uri="{FF2B5EF4-FFF2-40B4-BE49-F238E27FC236}">
                <a16:creationId xmlns:a16="http://schemas.microsoft.com/office/drawing/2014/main" id="{4520F0AB-D390-27FD-F926-5E1969D9D04B}"/>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3724274" y="1710189"/>
            <a:ext cx="4743450" cy="962025"/>
          </a:xfrm>
          <a:prstGeom prst="rect">
            <a:avLst/>
          </a:prstGeom>
        </p:spPr>
      </p:pic>
      <p:cxnSp>
        <p:nvCxnSpPr>
          <p:cNvPr id="3" name="Conector recto 2">
            <a:extLst>
              <a:ext uri="{FF2B5EF4-FFF2-40B4-BE49-F238E27FC236}">
                <a16:creationId xmlns:a16="http://schemas.microsoft.com/office/drawing/2014/main" id="{FE426DB0-5FD9-9A6D-51E4-FCB29719D858}"/>
              </a:ext>
            </a:extLst>
          </p:cNvPr>
          <p:cNvCxnSpPr>
            <a:cxnSpLocks/>
          </p:cNvCxnSpPr>
          <p:nvPr/>
        </p:nvCxnSpPr>
        <p:spPr>
          <a:xfrm>
            <a:off x="3222468" y="3096306"/>
            <a:ext cx="5963371" cy="0"/>
          </a:xfrm>
          <a:prstGeom prst="line">
            <a:avLst/>
          </a:prstGeom>
          <a:ln w="25400">
            <a:solidFill>
              <a:srgbClr val="FF7F00"/>
            </a:solidFill>
          </a:ln>
        </p:spPr>
        <p:style>
          <a:lnRef idx="2">
            <a:schemeClr val="dk1"/>
          </a:lnRef>
          <a:fillRef idx="0">
            <a:schemeClr val="dk1"/>
          </a:fillRef>
          <a:effectRef idx="1">
            <a:schemeClr val="dk1"/>
          </a:effectRef>
          <a:fontRef idx="minor">
            <a:schemeClr val="tx1"/>
          </a:fontRef>
        </p:style>
      </p:cxnSp>
      <p:pic>
        <p:nvPicPr>
          <p:cNvPr id="9" name="Gráfico 8" descr="Accesibilidad">
            <a:extLst>
              <a:ext uri="{FF2B5EF4-FFF2-40B4-BE49-F238E27FC236}">
                <a16:creationId xmlns:a16="http://schemas.microsoft.com/office/drawing/2014/main" id="{BDC93952-C4E5-861C-AA35-A9FEE22DBD44}"/>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4429125" y="3452507"/>
            <a:ext cx="3333750" cy="542925"/>
          </a:xfrm>
          <a:prstGeom prst="rect">
            <a:avLst/>
          </a:prstGeom>
        </p:spPr>
      </p:pic>
    </p:spTree>
    <p:extLst>
      <p:ext uri="{BB962C8B-B14F-4D97-AF65-F5344CB8AC3E}">
        <p14:creationId xmlns:p14="http://schemas.microsoft.com/office/powerpoint/2010/main" val="194203935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92DC2E4-5F5A-4857-E71A-17AD4584C9A7}"/>
            </a:ext>
          </a:extLst>
        </p:cNvPr>
        <p:cNvGrpSpPr/>
        <p:nvPr/>
      </p:nvGrpSpPr>
      <p:grpSpPr>
        <a:xfrm>
          <a:off x="0" y="0"/>
          <a:ext cx="0" cy="0"/>
          <a:chOff x="0" y="0"/>
          <a:chExt cx="0" cy="0"/>
        </a:xfrm>
      </p:grpSpPr>
      <p:pic>
        <p:nvPicPr>
          <p:cNvPr id="33" name="Imagen 32">
            <a:extLst>
              <a:ext uri="{FF2B5EF4-FFF2-40B4-BE49-F238E27FC236}">
                <a16:creationId xmlns:a16="http://schemas.microsoft.com/office/drawing/2014/main" id="{1E24E4A0-E747-A446-E39D-235546946A91}"/>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2" name="Gráfico 1" descr="Accesibilidad">
            <a:extLst>
              <a:ext uri="{FF2B5EF4-FFF2-40B4-BE49-F238E27FC236}">
                <a16:creationId xmlns:a16="http://schemas.microsoft.com/office/drawing/2014/main" id="{3EA52235-1DDF-B3B0-BF67-8EA4C565869C}"/>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429125" y="846952"/>
            <a:ext cx="3333750" cy="542925"/>
          </a:xfrm>
          <a:prstGeom prst="rect">
            <a:avLst/>
          </a:prstGeom>
        </p:spPr>
      </p:pic>
      <p:sp>
        <p:nvSpPr>
          <p:cNvPr id="3" name="CuadroTexto 2">
            <a:extLst>
              <a:ext uri="{FF2B5EF4-FFF2-40B4-BE49-F238E27FC236}">
                <a16:creationId xmlns:a16="http://schemas.microsoft.com/office/drawing/2014/main" id="{AA9BD02C-722D-AE8C-4E82-6F1C1116D47B}"/>
              </a:ext>
            </a:extLst>
          </p:cNvPr>
          <p:cNvSpPr txBox="1"/>
          <p:nvPr/>
        </p:nvSpPr>
        <p:spPr>
          <a:xfrm>
            <a:off x="4345858" y="1699157"/>
            <a:ext cx="3500284" cy="461665"/>
          </a:xfrm>
          <a:prstGeom prst="rect">
            <a:avLst/>
          </a:prstGeom>
          <a:noFill/>
        </p:spPr>
        <p:txBody>
          <a:bodyPr wrap="square" rtlCol="0">
            <a:spAutoFit/>
          </a:bodyPr>
          <a:lstStyle/>
          <a:p>
            <a:pPr algn="ctr"/>
            <a:r>
              <a:rPr lang="es-ES" sz="2400" dirty="0">
                <a:latin typeface="Nunito SemiBold" pitchFamily="2" charset="0"/>
              </a:rPr>
              <a:t>Accesibilidad Física</a:t>
            </a:r>
            <a:endParaRPr lang="es-CO" sz="2400" dirty="0">
              <a:latin typeface="Nunito SemiBold" pitchFamily="2" charset="0"/>
            </a:endParaRPr>
          </a:p>
        </p:txBody>
      </p:sp>
      <p:sp>
        <p:nvSpPr>
          <p:cNvPr id="4" name="CuadroTexto 3">
            <a:extLst>
              <a:ext uri="{FF2B5EF4-FFF2-40B4-BE49-F238E27FC236}">
                <a16:creationId xmlns:a16="http://schemas.microsoft.com/office/drawing/2014/main" id="{CFEAEEBF-A791-61A7-28AC-F682FCFCE256}"/>
              </a:ext>
            </a:extLst>
          </p:cNvPr>
          <p:cNvSpPr txBox="1"/>
          <p:nvPr/>
        </p:nvSpPr>
        <p:spPr>
          <a:xfrm>
            <a:off x="4021394" y="2657220"/>
            <a:ext cx="6580391" cy="1200329"/>
          </a:xfrm>
          <a:prstGeom prst="rect">
            <a:avLst/>
          </a:prstGeom>
          <a:noFill/>
        </p:spPr>
        <p:txBody>
          <a:bodyPr wrap="square" rtlCol="0">
            <a:spAutoFit/>
          </a:bodyPr>
          <a:lstStyle/>
          <a:p>
            <a:pPr algn="just"/>
            <a:r>
              <a:rPr lang="es-ES" dirty="0"/>
              <a:t>Asesorías en criterios de accesibilidad con base en normas técnicas para que las entidades públicas y privadas los implementen en sus instalaciones con el propósito de facilitar la movilidad de las personas ciegas o con baja visión.</a:t>
            </a:r>
            <a:endParaRPr lang="es-CO" dirty="0"/>
          </a:p>
        </p:txBody>
      </p:sp>
      <p:sp>
        <p:nvSpPr>
          <p:cNvPr id="5" name="CuadroTexto 4">
            <a:extLst>
              <a:ext uri="{FF2B5EF4-FFF2-40B4-BE49-F238E27FC236}">
                <a16:creationId xmlns:a16="http://schemas.microsoft.com/office/drawing/2014/main" id="{6EF10EB8-2662-F0C3-0264-AD37E414E1FC}"/>
              </a:ext>
            </a:extLst>
          </p:cNvPr>
          <p:cNvSpPr txBox="1"/>
          <p:nvPr/>
        </p:nvSpPr>
        <p:spPr>
          <a:xfrm>
            <a:off x="1764889" y="2380344"/>
            <a:ext cx="2074607" cy="1938992"/>
          </a:xfrm>
          <a:prstGeom prst="rect">
            <a:avLst/>
          </a:prstGeom>
          <a:noFill/>
        </p:spPr>
        <p:txBody>
          <a:bodyPr wrap="square" rtlCol="0">
            <a:spAutoFit/>
          </a:bodyPr>
          <a:lstStyle/>
          <a:p>
            <a:r>
              <a:rPr lang="es-CO" sz="12000" dirty="0">
                <a:solidFill>
                  <a:srgbClr val="00C7C7"/>
                </a:solidFill>
                <a:latin typeface="Nunito SemiBold" pitchFamily="2" charset="0"/>
              </a:rPr>
              <a:t>53</a:t>
            </a:r>
            <a:endParaRPr lang="es-CO" sz="12000" dirty="0">
              <a:solidFill>
                <a:srgbClr val="FF7F00"/>
              </a:solidFill>
            </a:endParaRPr>
          </a:p>
        </p:txBody>
      </p:sp>
      <p:sp>
        <p:nvSpPr>
          <p:cNvPr id="12" name="Rectángulo 11">
            <a:extLst>
              <a:ext uri="{FF2B5EF4-FFF2-40B4-BE49-F238E27FC236}">
                <a16:creationId xmlns:a16="http://schemas.microsoft.com/office/drawing/2014/main" id="{D892CB51-93B4-7710-EFD2-1648808BFA76}"/>
              </a:ext>
            </a:extLst>
          </p:cNvPr>
          <p:cNvSpPr/>
          <p:nvPr/>
        </p:nvSpPr>
        <p:spPr>
          <a:xfrm>
            <a:off x="4021393" y="4561536"/>
            <a:ext cx="6580391" cy="923330"/>
          </a:xfrm>
          <a:prstGeom prst="rect">
            <a:avLst/>
          </a:prstGeom>
        </p:spPr>
        <p:txBody>
          <a:bodyPr wrap="square">
            <a:spAutoFit/>
          </a:bodyPr>
          <a:lstStyle/>
          <a:p>
            <a:pPr algn="just"/>
            <a:r>
              <a:rPr lang="es-ES" dirty="0">
                <a:latin typeface="Nunito" pitchFamily="2" charset="0"/>
              </a:rPr>
              <a:t>Acompañamiento a las entidades públicas y privadas que presenten avances a partir de la asesoría inicial realizada.</a:t>
            </a:r>
            <a:endParaRPr lang="es-CO" dirty="0">
              <a:latin typeface="Nunito" pitchFamily="2" charset="0"/>
            </a:endParaRPr>
          </a:p>
          <a:p>
            <a:pPr algn="just"/>
            <a:endParaRPr lang="es-CO" dirty="0"/>
          </a:p>
        </p:txBody>
      </p:sp>
      <p:sp>
        <p:nvSpPr>
          <p:cNvPr id="14" name="CuadroTexto 13">
            <a:extLst>
              <a:ext uri="{FF2B5EF4-FFF2-40B4-BE49-F238E27FC236}">
                <a16:creationId xmlns:a16="http://schemas.microsoft.com/office/drawing/2014/main" id="{647007D9-987F-18F8-A2B9-B91D4B45BA8E}"/>
              </a:ext>
            </a:extLst>
          </p:cNvPr>
          <p:cNvSpPr txBox="1"/>
          <p:nvPr/>
        </p:nvSpPr>
        <p:spPr>
          <a:xfrm>
            <a:off x="1764888" y="4053705"/>
            <a:ext cx="2074607" cy="1938992"/>
          </a:xfrm>
          <a:prstGeom prst="rect">
            <a:avLst/>
          </a:prstGeom>
          <a:noFill/>
        </p:spPr>
        <p:txBody>
          <a:bodyPr wrap="square" rtlCol="0">
            <a:spAutoFit/>
          </a:bodyPr>
          <a:lstStyle/>
          <a:p>
            <a:r>
              <a:rPr lang="es-CO" sz="12000" dirty="0">
                <a:solidFill>
                  <a:srgbClr val="00C7C7"/>
                </a:solidFill>
                <a:latin typeface="Nunito SemiBold" pitchFamily="2" charset="0"/>
              </a:rPr>
              <a:t>22</a:t>
            </a:r>
            <a:endParaRPr lang="es-CO" sz="12000" dirty="0">
              <a:solidFill>
                <a:srgbClr val="FF7F00"/>
              </a:solidFill>
            </a:endParaRPr>
          </a:p>
        </p:txBody>
      </p:sp>
    </p:spTree>
    <p:extLst>
      <p:ext uri="{BB962C8B-B14F-4D97-AF65-F5344CB8AC3E}">
        <p14:creationId xmlns:p14="http://schemas.microsoft.com/office/powerpoint/2010/main" val="238120693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01712A0-939A-78BD-4750-7AC1281C031A}"/>
            </a:ext>
          </a:extLst>
        </p:cNvPr>
        <p:cNvGrpSpPr/>
        <p:nvPr/>
      </p:nvGrpSpPr>
      <p:grpSpPr>
        <a:xfrm>
          <a:off x="0" y="0"/>
          <a:ext cx="0" cy="0"/>
          <a:chOff x="0" y="0"/>
          <a:chExt cx="0" cy="0"/>
        </a:xfrm>
      </p:grpSpPr>
      <p:pic>
        <p:nvPicPr>
          <p:cNvPr id="33" name="Imagen 32">
            <a:extLst>
              <a:ext uri="{FF2B5EF4-FFF2-40B4-BE49-F238E27FC236}">
                <a16:creationId xmlns:a16="http://schemas.microsoft.com/office/drawing/2014/main" id="{8D69E589-E8FF-D44B-383C-9F0C0AB01971}"/>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2" name="Gráfico 1" descr="Accesibilidad">
            <a:extLst>
              <a:ext uri="{FF2B5EF4-FFF2-40B4-BE49-F238E27FC236}">
                <a16:creationId xmlns:a16="http://schemas.microsoft.com/office/drawing/2014/main" id="{AE218391-39FD-3C1B-596B-DF687BF98A33}"/>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429125" y="846952"/>
            <a:ext cx="3333750" cy="542925"/>
          </a:xfrm>
          <a:prstGeom prst="rect">
            <a:avLst/>
          </a:prstGeom>
        </p:spPr>
      </p:pic>
      <p:sp>
        <p:nvSpPr>
          <p:cNvPr id="3" name="CuadroTexto 2">
            <a:extLst>
              <a:ext uri="{FF2B5EF4-FFF2-40B4-BE49-F238E27FC236}">
                <a16:creationId xmlns:a16="http://schemas.microsoft.com/office/drawing/2014/main" id="{C27A47C6-EAD0-432A-8866-B3593E97280A}"/>
              </a:ext>
            </a:extLst>
          </p:cNvPr>
          <p:cNvSpPr txBox="1"/>
          <p:nvPr/>
        </p:nvSpPr>
        <p:spPr>
          <a:xfrm>
            <a:off x="4345858" y="1699157"/>
            <a:ext cx="3500284" cy="461665"/>
          </a:xfrm>
          <a:prstGeom prst="rect">
            <a:avLst/>
          </a:prstGeom>
          <a:noFill/>
        </p:spPr>
        <p:txBody>
          <a:bodyPr wrap="square" rtlCol="0">
            <a:spAutoFit/>
          </a:bodyPr>
          <a:lstStyle/>
          <a:p>
            <a:pPr algn="ctr"/>
            <a:r>
              <a:rPr lang="es-ES" sz="2400" dirty="0">
                <a:latin typeface="Nunito SemiBold" pitchFamily="2" charset="0"/>
              </a:rPr>
              <a:t>Accesibilidad Digital</a:t>
            </a:r>
            <a:endParaRPr lang="es-CO" sz="2400" dirty="0">
              <a:latin typeface="Nunito SemiBold" pitchFamily="2" charset="0"/>
            </a:endParaRPr>
          </a:p>
        </p:txBody>
      </p:sp>
      <p:sp>
        <p:nvSpPr>
          <p:cNvPr id="4" name="CuadroTexto 3">
            <a:extLst>
              <a:ext uri="{FF2B5EF4-FFF2-40B4-BE49-F238E27FC236}">
                <a16:creationId xmlns:a16="http://schemas.microsoft.com/office/drawing/2014/main" id="{57EE7991-E06E-F048-E4E0-B83A7FA63E81}"/>
              </a:ext>
            </a:extLst>
          </p:cNvPr>
          <p:cNvSpPr txBox="1"/>
          <p:nvPr/>
        </p:nvSpPr>
        <p:spPr>
          <a:xfrm>
            <a:off x="524986" y="3983200"/>
            <a:ext cx="3013896" cy="1200329"/>
          </a:xfrm>
          <a:prstGeom prst="rect">
            <a:avLst/>
          </a:prstGeom>
          <a:noFill/>
        </p:spPr>
        <p:txBody>
          <a:bodyPr wrap="square" rtlCol="0">
            <a:spAutoFit/>
          </a:bodyPr>
          <a:lstStyle/>
          <a:p>
            <a:pPr algn="ctr"/>
            <a:r>
              <a:rPr lang="es-ES" dirty="0">
                <a:latin typeface="Nunito" pitchFamily="2" charset="0"/>
              </a:rPr>
              <a:t>Asistencia técnica en temas de acceso a la información para personas con discapacidad visual</a:t>
            </a:r>
            <a:endParaRPr lang="es-CO" dirty="0">
              <a:latin typeface="Nunito" pitchFamily="2" charset="0"/>
            </a:endParaRPr>
          </a:p>
        </p:txBody>
      </p:sp>
      <p:sp>
        <p:nvSpPr>
          <p:cNvPr id="5" name="CuadroTexto 4">
            <a:extLst>
              <a:ext uri="{FF2B5EF4-FFF2-40B4-BE49-F238E27FC236}">
                <a16:creationId xmlns:a16="http://schemas.microsoft.com/office/drawing/2014/main" id="{4DF18AF1-6A75-FDFE-2A8E-4A88DFF0C9D1}"/>
              </a:ext>
            </a:extLst>
          </p:cNvPr>
          <p:cNvSpPr txBox="1"/>
          <p:nvPr/>
        </p:nvSpPr>
        <p:spPr>
          <a:xfrm>
            <a:off x="1210523" y="2158846"/>
            <a:ext cx="1815051" cy="1938992"/>
          </a:xfrm>
          <a:prstGeom prst="rect">
            <a:avLst/>
          </a:prstGeom>
          <a:noFill/>
        </p:spPr>
        <p:txBody>
          <a:bodyPr wrap="square" rtlCol="0">
            <a:spAutoFit/>
          </a:bodyPr>
          <a:lstStyle/>
          <a:p>
            <a:r>
              <a:rPr lang="es-CO" sz="9600" dirty="0">
                <a:solidFill>
                  <a:srgbClr val="00C7C7"/>
                </a:solidFill>
                <a:latin typeface="Nunito SemiBold" pitchFamily="2" charset="0"/>
              </a:rPr>
              <a:t>21</a:t>
            </a:r>
            <a:r>
              <a:rPr lang="es-CO" sz="12000" dirty="0">
                <a:solidFill>
                  <a:srgbClr val="FF7F00"/>
                </a:solidFill>
              </a:rPr>
              <a:t> </a:t>
            </a:r>
          </a:p>
        </p:txBody>
      </p:sp>
      <p:sp>
        <p:nvSpPr>
          <p:cNvPr id="12" name="Rectángulo 11">
            <a:extLst>
              <a:ext uri="{FF2B5EF4-FFF2-40B4-BE49-F238E27FC236}">
                <a16:creationId xmlns:a16="http://schemas.microsoft.com/office/drawing/2014/main" id="{05AE6E24-B9B6-33CA-747D-AF4930E0A413}"/>
              </a:ext>
            </a:extLst>
          </p:cNvPr>
          <p:cNvSpPr/>
          <p:nvPr/>
        </p:nvSpPr>
        <p:spPr>
          <a:xfrm>
            <a:off x="4033529" y="3965653"/>
            <a:ext cx="4105274" cy="1477328"/>
          </a:xfrm>
          <a:prstGeom prst="rect">
            <a:avLst/>
          </a:prstGeom>
        </p:spPr>
        <p:txBody>
          <a:bodyPr wrap="square">
            <a:spAutoFit/>
          </a:bodyPr>
          <a:lstStyle/>
          <a:p>
            <a:pPr algn="ctr"/>
            <a:r>
              <a:rPr lang="es-CO" dirty="0">
                <a:latin typeface="Nunito" pitchFamily="2" charset="0"/>
                <a:ea typeface="Aptos" panose="02110004020202020204"/>
                <a:cs typeface="Times New Roman" panose="02020603050405020304" pitchFamily="18" charset="0"/>
              </a:rPr>
              <a:t>Asesorías a entidades, universidades, personas naturales, Instituciones educativas de diferentes departamentos, como  Chocó, Nariño, Cesar, Antioquia, Guaviare, La Guajira.</a:t>
            </a:r>
            <a:r>
              <a:rPr lang="es-CO" dirty="0">
                <a:latin typeface="Nunito" pitchFamily="2" charset="0"/>
              </a:rPr>
              <a:t> </a:t>
            </a:r>
          </a:p>
        </p:txBody>
      </p:sp>
      <p:sp>
        <p:nvSpPr>
          <p:cNvPr id="14" name="CuadroTexto 13">
            <a:extLst>
              <a:ext uri="{FF2B5EF4-FFF2-40B4-BE49-F238E27FC236}">
                <a16:creationId xmlns:a16="http://schemas.microsoft.com/office/drawing/2014/main" id="{5F8702E8-F47C-374D-514C-5515A8C64058}"/>
              </a:ext>
            </a:extLst>
          </p:cNvPr>
          <p:cNvSpPr txBox="1"/>
          <p:nvPr/>
        </p:nvSpPr>
        <p:spPr>
          <a:xfrm>
            <a:off x="4844845" y="2158846"/>
            <a:ext cx="2502310" cy="1938992"/>
          </a:xfrm>
          <a:prstGeom prst="rect">
            <a:avLst/>
          </a:prstGeom>
          <a:noFill/>
        </p:spPr>
        <p:txBody>
          <a:bodyPr wrap="square" rtlCol="0">
            <a:spAutoFit/>
          </a:bodyPr>
          <a:lstStyle/>
          <a:p>
            <a:r>
              <a:rPr lang="es-CO" sz="9600" dirty="0">
                <a:solidFill>
                  <a:srgbClr val="00C7C7"/>
                </a:solidFill>
                <a:latin typeface="Nunito SemiBold" pitchFamily="2" charset="0"/>
              </a:rPr>
              <a:t>146</a:t>
            </a:r>
            <a:r>
              <a:rPr lang="es-CO" sz="12000" dirty="0">
                <a:solidFill>
                  <a:srgbClr val="FF7F00"/>
                </a:solidFill>
              </a:rPr>
              <a:t> </a:t>
            </a:r>
          </a:p>
        </p:txBody>
      </p:sp>
      <p:sp>
        <p:nvSpPr>
          <p:cNvPr id="7" name="Rectángulo 6">
            <a:extLst>
              <a:ext uri="{FF2B5EF4-FFF2-40B4-BE49-F238E27FC236}">
                <a16:creationId xmlns:a16="http://schemas.microsoft.com/office/drawing/2014/main" id="{B5C46A95-F625-7A77-A1B8-473372886090}"/>
              </a:ext>
            </a:extLst>
          </p:cNvPr>
          <p:cNvSpPr/>
          <p:nvPr/>
        </p:nvSpPr>
        <p:spPr>
          <a:xfrm>
            <a:off x="8704006" y="3983200"/>
            <a:ext cx="2922790" cy="1754326"/>
          </a:xfrm>
          <a:prstGeom prst="rect">
            <a:avLst/>
          </a:prstGeom>
        </p:spPr>
        <p:txBody>
          <a:bodyPr wrap="square">
            <a:spAutoFit/>
          </a:bodyPr>
          <a:lstStyle/>
          <a:p>
            <a:pPr algn="ctr"/>
            <a:r>
              <a:rPr lang="es-CO" dirty="0">
                <a:latin typeface="Nunito" pitchFamily="2" charset="0"/>
                <a:ea typeface="Aptos" panose="02110004020202020204"/>
                <a:cs typeface="Times New Roman" panose="02020603050405020304" pitchFamily="18" charset="0"/>
              </a:rPr>
              <a:t>Asesorías para </a:t>
            </a:r>
            <a:r>
              <a:rPr lang="es-CO" dirty="0">
                <a:latin typeface="Nunito" pitchFamily="2" charset="0"/>
                <a:cs typeface="Times New Roman" panose="02020603050405020304" pitchFamily="18" charset="0"/>
              </a:rPr>
              <a:t>personas con discapacidad visual y entidades públicas y privadas en el uso y manejo de tecnología especializada</a:t>
            </a:r>
            <a:endParaRPr lang="es-CO" dirty="0">
              <a:latin typeface="Nunito" pitchFamily="2" charset="0"/>
            </a:endParaRPr>
          </a:p>
        </p:txBody>
      </p:sp>
      <p:sp>
        <p:nvSpPr>
          <p:cNvPr id="9" name="CuadroTexto 8">
            <a:extLst>
              <a:ext uri="{FF2B5EF4-FFF2-40B4-BE49-F238E27FC236}">
                <a16:creationId xmlns:a16="http://schemas.microsoft.com/office/drawing/2014/main" id="{DD7D33D9-EBD4-2E1E-2B34-3D2B138155C5}"/>
              </a:ext>
            </a:extLst>
          </p:cNvPr>
          <p:cNvSpPr txBox="1"/>
          <p:nvPr/>
        </p:nvSpPr>
        <p:spPr>
          <a:xfrm>
            <a:off x="9238711" y="2158846"/>
            <a:ext cx="1853380" cy="1938992"/>
          </a:xfrm>
          <a:prstGeom prst="rect">
            <a:avLst/>
          </a:prstGeom>
          <a:noFill/>
        </p:spPr>
        <p:txBody>
          <a:bodyPr wrap="square" rtlCol="0">
            <a:spAutoFit/>
          </a:bodyPr>
          <a:lstStyle/>
          <a:p>
            <a:pPr algn="ctr"/>
            <a:r>
              <a:rPr lang="es-CO" sz="9600" dirty="0">
                <a:solidFill>
                  <a:srgbClr val="00C7C7"/>
                </a:solidFill>
                <a:latin typeface="Nunito SemiBold" pitchFamily="2" charset="0"/>
              </a:rPr>
              <a:t>97</a:t>
            </a:r>
            <a:r>
              <a:rPr lang="es-CO" sz="12000" dirty="0">
                <a:solidFill>
                  <a:srgbClr val="FF7F00"/>
                </a:solidFill>
              </a:rPr>
              <a:t> </a:t>
            </a:r>
          </a:p>
        </p:txBody>
      </p:sp>
    </p:spTree>
    <p:extLst>
      <p:ext uri="{BB962C8B-B14F-4D97-AF65-F5344CB8AC3E}">
        <p14:creationId xmlns:p14="http://schemas.microsoft.com/office/powerpoint/2010/main" val="159496357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FFC8898B-94FA-E603-229F-6665FC8E9310}"/>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2" name="Gráfico 1" descr="Asistencia Técnica">
            <a:extLst>
              <a:ext uri="{FF2B5EF4-FFF2-40B4-BE49-F238E27FC236}">
                <a16:creationId xmlns:a16="http://schemas.microsoft.com/office/drawing/2014/main" id="{948758E1-C3E4-23B0-A313-5A326756B3A4}"/>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3724274" y="1710189"/>
            <a:ext cx="4743450" cy="962025"/>
          </a:xfrm>
          <a:prstGeom prst="rect">
            <a:avLst/>
          </a:prstGeom>
        </p:spPr>
      </p:pic>
      <p:cxnSp>
        <p:nvCxnSpPr>
          <p:cNvPr id="3" name="Conector recto 2">
            <a:extLst>
              <a:ext uri="{FF2B5EF4-FFF2-40B4-BE49-F238E27FC236}">
                <a16:creationId xmlns:a16="http://schemas.microsoft.com/office/drawing/2014/main" id="{6DA19D44-C50B-778C-977F-4ED2EF2DA13D}"/>
              </a:ext>
            </a:extLst>
          </p:cNvPr>
          <p:cNvCxnSpPr>
            <a:cxnSpLocks/>
          </p:cNvCxnSpPr>
          <p:nvPr/>
        </p:nvCxnSpPr>
        <p:spPr>
          <a:xfrm>
            <a:off x="3222468" y="3096306"/>
            <a:ext cx="5963371" cy="0"/>
          </a:xfrm>
          <a:prstGeom prst="line">
            <a:avLst/>
          </a:prstGeom>
          <a:ln w="25400">
            <a:solidFill>
              <a:srgbClr val="FF7F00"/>
            </a:solidFill>
          </a:ln>
        </p:spPr>
        <p:style>
          <a:lnRef idx="2">
            <a:schemeClr val="dk1"/>
          </a:lnRef>
          <a:fillRef idx="0">
            <a:schemeClr val="dk1"/>
          </a:fillRef>
          <a:effectRef idx="1">
            <a:schemeClr val="dk1"/>
          </a:effectRef>
          <a:fontRef idx="minor">
            <a:schemeClr val="tx1"/>
          </a:fontRef>
        </p:style>
      </p:cxnSp>
      <p:pic>
        <p:nvPicPr>
          <p:cNvPr id="9" name="Gráfico 8" descr="Gestión Interinstitucional ">
            <a:extLst>
              <a:ext uri="{FF2B5EF4-FFF2-40B4-BE49-F238E27FC236}">
                <a16:creationId xmlns:a16="http://schemas.microsoft.com/office/drawing/2014/main" id="{DA584EC4-DBCF-0318-2BFD-73D993D1ADB7}"/>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4438649" y="3429000"/>
            <a:ext cx="3314700" cy="619125"/>
          </a:xfrm>
          <a:prstGeom prst="rect">
            <a:avLst/>
          </a:prstGeom>
        </p:spPr>
      </p:pic>
    </p:spTree>
    <p:extLst>
      <p:ext uri="{BB962C8B-B14F-4D97-AF65-F5344CB8AC3E}">
        <p14:creationId xmlns:p14="http://schemas.microsoft.com/office/powerpoint/2010/main" val="235134980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15F9B72A-D534-19F9-4B11-3BA8A3EEE811}"/>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2" name="Gráfico 1" descr="Gestión Interinstitucional ">
            <a:extLst>
              <a:ext uri="{FF2B5EF4-FFF2-40B4-BE49-F238E27FC236}">
                <a16:creationId xmlns:a16="http://schemas.microsoft.com/office/drawing/2014/main" id="{936D46BD-AA8F-0547-D516-794B94315F61}"/>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438650" y="966174"/>
            <a:ext cx="3314700" cy="619125"/>
          </a:xfrm>
          <a:prstGeom prst="rect">
            <a:avLst/>
          </a:prstGeom>
        </p:spPr>
      </p:pic>
      <p:sp>
        <p:nvSpPr>
          <p:cNvPr id="3" name="CuadroTexto 2">
            <a:extLst>
              <a:ext uri="{FF2B5EF4-FFF2-40B4-BE49-F238E27FC236}">
                <a16:creationId xmlns:a16="http://schemas.microsoft.com/office/drawing/2014/main" id="{9036624D-C771-BF11-6BB6-A0BF4035C073}"/>
              </a:ext>
            </a:extLst>
          </p:cNvPr>
          <p:cNvSpPr txBox="1"/>
          <p:nvPr/>
        </p:nvSpPr>
        <p:spPr>
          <a:xfrm>
            <a:off x="2170469" y="1869822"/>
            <a:ext cx="7851058" cy="369332"/>
          </a:xfrm>
          <a:prstGeom prst="rect">
            <a:avLst/>
          </a:prstGeom>
          <a:noFill/>
        </p:spPr>
        <p:txBody>
          <a:bodyPr wrap="square" rtlCol="0">
            <a:spAutoFit/>
          </a:bodyPr>
          <a:lstStyle/>
          <a:p>
            <a:pPr algn="ctr"/>
            <a:r>
              <a:rPr lang="es-ES" dirty="0">
                <a:latin typeface="Nunito" pitchFamily="2" charset="0"/>
              </a:rPr>
              <a:t>Promoción de la vinculación laboral de personas con discapacidad visual.</a:t>
            </a:r>
            <a:endParaRPr lang="es-CO" dirty="0">
              <a:latin typeface="Nunito" pitchFamily="2" charset="0"/>
            </a:endParaRPr>
          </a:p>
        </p:txBody>
      </p:sp>
      <p:sp>
        <p:nvSpPr>
          <p:cNvPr id="13" name="CuadroTexto 12">
            <a:extLst>
              <a:ext uri="{FF2B5EF4-FFF2-40B4-BE49-F238E27FC236}">
                <a16:creationId xmlns:a16="http://schemas.microsoft.com/office/drawing/2014/main" id="{99D63E54-A208-87E9-EADE-53B95A42C815}"/>
              </a:ext>
            </a:extLst>
          </p:cNvPr>
          <p:cNvSpPr txBox="1"/>
          <p:nvPr/>
        </p:nvSpPr>
        <p:spPr>
          <a:xfrm>
            <a:off x="758309" y="2269709"/>
            <a:ext cx="1378973" cy="1938992"/>
          </a:xfrm>
          <a:prstGeom prst="rect">
            <a:avLst/>
          </a:prstGeom>
          <a:noFill/>
        </p:spPr>
        <p:txBody>
          <a:bodyPr wrap="square" rtlCol="0">
            <a:spAutoFit/>
          </a:bodyPr>
          <a:lstStyle/>
          <a:p>
            <a:pPr algn="ctr"/>
            <a:r>
              <a:rPr lang="es-CO" sz="12000" dirty="0">
                <a:solidFill>
                  <a:srgbClr val="00C7C7"/>
                </a:solidFill>
                <a:latin typeface="Nunito SemiBold" pitchFamily="2" charset="0"/>
              </a:rPr>
              <a:t>5</a:t>
            </a:r>
            <a:r>
              <a:rPr lang="es-CO" sz="12000" dirty="0">
                <a:solidFill>
                  <a:srgbClr val="FF7F00"/>
                </a:solidFill>
              </a:rPr>
              <a:t> </a:t>
            </a:r>
          </a:p>
        </p:txBody>
      </p:sp>
      <p:sp>
        <p:nvSpPr>
          <p:cNvPr id="14" name="CuadroTexto 13">
            <a:extLst>
              <a:ext uri="{FF2B5EF4-FFF2-40B4-BE49-F238E27FC236}">
                <a16:creationId xmlns:a16="http://schemas.microsoft.com/office/drawing/2014/main" id="{3690F2AC-42BD-8BAA-D6C2-ADCF19C7487B}"/>
              </a:ext>
            </a:extLst>
          </p:cNvPr>
          <p:cNvSpPr txBox="1"/>
          <p:nvPr/>
        </p:nvSpPr>
        <p:spPr>
          <a:xfrm>
            <a:off x="2310581" y="4909905"/>
            <a:ext cx="8433621" cy="646331"/>
          </a:xfrm>
          <a:prstGeom prst="rect">
            <a:avLst/>
          </a:prstGeom>
          <a:noFill/>
        </p:spPr>
        <p:txBody>
          <a:bodyPr wrap="square" rtlCol="0">
            <a:spAutoFit/>
          </a:bodyPr>
          <a:lstStyle/>
          <a:p>
            <a:pPr algn="just"/>
            <a:r>
              <a:rPr lang="es-ES" dirty="0">
                <a:latin typeface="Nunito" pitchFamily="2" charset="0"/>
              </a:rPr>
              <a:t>Curso </a:t>
            </a:r>
            <a:r>
              <a:rPr lang="es-ES" b="1" dirty="0">
                <a:latin typeface="Nunito" pitchFamily="2" charset="0"/>
              </a:rPr>
              <a:t>“Intermediando en la Inclusión laboral” </a:t>
            </a:r>
            <a:r>
              <a:rPr lang="es-ES" dirty="0">
                <a:latin typeface="Nunito" pitchFamily="2" charset="0"/>
              </a:rPr>
              <a:t>orientado a los prestadores e intermediadores laborales</a:t>
            </a:r>
            <a:endParaRPr lang="es-CO" dirty="0">
              <a:latin typeface="Nunito" pitchFamily="2" charset="0"/>
            </a:endParaRPr>
          </a:p>
        </p:txBody>
      </p:sp>
      <p:sp>
        <p:nvSpPr>
          <p:cNvPr id="5" name="CuadroTexto 4">
            <a:extLst>
              <a:ext uri="{FF2B5EF4-FFF2-40B4-BE49-F238E27FC236}">
                <a16:creationId xmlns:a16="http://schemas.microsoft.com/office/drawing/2014/main" id="{DB61AE86-41E0-7B5E-208E-96A93BE5A378}"/>
              </a:ext>
            </a:extLst>
          </p:cNvPr>
          <p:cNvSpPr txBox="1"/>
          <p:nvPr/>
        </p:nvSpPr>
        <p:spPr>
          <a:xfrm>
            <a:off x="2310581" y="2439458"/>
            <a:ext cx="8433621" cy="2031325"/>
          </a:xfrm>
          <a:prstGeom prst="rect">
            <a:avLst/>
          </a:prstGeom>
          <a:noFill/>
        </p:spPr>
        <p:txBody>
          <a:bodyPr wrap="square" rtlCol="0">
            <a:spAutoFit/>
          </a:bodyPr>
          <a:lstStyle/>
          <a:p>
            <a:pPr algn="just" fontAlgn="ctr"/>
            <a:r>
              <a:rPr lang="es-CO" sz="1800" u="none" strike="noStrike" dirty="0">
                <a:effectLst/>
                <a:latin typeface="Nunito" pitchFamily="2" charset="0"/>
              </a:rPr>
              <a:t>Asistencia técnica a entidades públicas y privadas, Universidad Nacional, </a:t>
            </a:r>
            <a:r>
              <a:rPr lang="es-CO" dirty="0">
                <a:latin typeface="Nunito" pitchFamily="2" charset="0"/>
              </a:rPr>
              <a:t>Departamento Administrativo Función Pública, Comisión Nacional del Servicio Civil, Servicio Nacional de Aprendizaje y Unidad de Servicio público de empleo </a:t>
            </a:r>
            <a:r>
              <a:rPr lang="es-CO" sz="1800" u="none" strike="noStrike" dirty="0">
                <a:effectLst/>
                <a:latin typeface="Nunito" pitchFamily="2" charset="0"/>
              </a:rPr>
              <a:t>para promover la inclusión laboral de las personas con discapacidad visual   </a:t>
            </a:r>
          </a:p>
          <a:p>
            <a:pPr algn="just" fontAlgn="ctr"/>
            <a:endParaRPr lang="es-ES" dirty="0">
              <a:latin typeface="Nunito" pitchFamily="2" charset="0"/>
            </a:endParaRPr>
          </a:p>
          <a:p>
            <a:pPr algn="just" fontAlgn="ctr"/>
            <a:r>
              <a:rPr lang="es-ES" dirty="0">
                <a:latin typeface="Nunito" pitchFamily="2" charset="0"/>
              </a:rPr>
              <a:t>Departamentos Asistidos: Putumayo, San Andrés, Sucre, Bogotá y Boyacá</a:t>
            </a:r>
            <a:endParaRPr lang="es-CO" dirty="0">
              <a:latin typeface="Nunito" pitchFamily="2" charset="0"/>
            </a:endParaRPr>
          </a:p>
          <a:p>
            <a:endParaRPr lang="es-CO" dirty="0"/>
          </a:p>
        </p:txBody>
      </p:sp>
      <p:sp>
        <p:nvSpPr>
          <p:cNvPr id="6" name="CuadroTexto 5">
            <a:extLst>
              <a:ext uri="{FF2B5EF4-FFF2-40B4-BE49-F238E27FC236}">
                <a16:creationId xmlns:a16="http://schemas.microsoft.com/office/drawing/2014/main" id="{15BDD686-0F97-40BB-66A1-AA4581858C13}"/>
              </a:ext>
            </a:extLst>
          </p:cNvPr>
          <p:cNvSpPr txBox="1"/>
          <p:nvPr/>
        </p:nvSpPr>
        <p:spPr>
          <a:xfrm>
            <a:off x="862783" y="4354928"/>
            <a:ext cx="1378973" cy="1938992"/>
          </a:xfrm>
          <a:prstGeom prst="rect">
            <a:avLst/>
          </a:prstGeom>
          <a:noFill/>
        </p:spPr>
        <p:txBody>
          <a:bodyPr wrap="square" rtlCol="0">
            <a:spAutoFit/>
          </a:bodyPr>
          <a:lstStyle/>
          <a:p>
            <a:pPr algn="ctr"/>
            <a:r>
              <a:rPr lang="es-CO" sz="12000" dirty="0">
                <a:solidFill>
                  <a:srgbClr val="00C7C7"/>
                </a:solidFill>
                <a:latin typeface="Nunito SemiBold" pitchFamily="2" charset="0"/>
              </a:rPr>
              <a:t>1</a:t>
            </a:r>
            <a:r>
              <a:rPr lang="es-CO" sz="12000" dirty="0">
                <a:solidFill>
                  <a:srgbClr val="FF7F00"/>
                </a:solidFill>
              </a:rPr>
              <a:t> </a:t>
            </a:r>
          </a:p>
        </p:txBody>
      </p:sp>
    </p:spTree>
    <p:extLst>
      <p:ext uri="{BB962C8B-B14F-4D97-AF65-F5344CB8AC3E}">
        <p14:creationId xmlns:p14="http://schemas.microsoft.com/office/powerpoint/2010/main" val="172786734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0D0D7C0D-5962-B446-4F15-00FC91A5984B}"/>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CuadroTexto 1">
            <a:extLst>
              <a:ext uri="{FF2B5EF4-FFF2-40B4-BE49-F238E27FC236}">
                <a16:creationId xmlns:a16="http://schemas.microsoft.com/office/drawing/2014/main" id="{0735E72D-52A5-433E-4214-669970F1EA06}"/>
              </a:ext>
            </a:extLst>
          </p:cNvPr>
          <p:cNvSpPr txBox="1"/>
          <p:nvPr/>
        </p:nvSpPr>
        <p:spPr>
          <a:xfrm>
            <a:off x="2679291" y="3057475"/>
            <a:ext cx="7833846" cy="646331"/>
          </a:xfrm>
          <a:prstGeom prst="rect">
            <a:avLst/>
          </a:prstGeom>
          <a:noFill/>
        </p:spPr>
        <p:txBody>
          <a:bodyPr wrap="square" rtlCol="0">
            <a:spAutoFit/>
          </a:bodyPr>
          <a:lstStyle/>
          <a:p>
            <a:pPr algn="just"/>
            <a:r>
              <a:rPr lang="es-ES" dirty="0">
                <a:latin typeface="Nunito" pitchFamily="2" charset="0"/>
              </a:rPr>
              <a:t>Asesoría a investigación de la Universidad Javeriana “Conversor de texto e imágenes a braille para impresiones en 3 D”</a:t>
            </a:r>
          </a:p>
        </p:txBody>
      </p:sp>
      <p:sp>
        <p:nvSpPr>
          <p:cNvPr id="3" name="CuadroTexto 2">
            <a:extLst>
              <a:ext uri="{FF2B5EF4-FFF2-40B4-BE49-F238E27FC236}">
                <a16:creationId xmlns:a16="http://schemas.microsoft.com/office/drawing/2014/main" id="{0BCA2230-2235-2368-8485-C258E99A696E}"/>
              </a:ext>
            </a:extLst>
          </p:cNvPr>
          <p:cNvSpPr txBox="1"/>
          <p:nvPr/>
        </p:nvSpPr>
        <p:spPr>
          <a:xfrm>
            <a:off x="1246239" y="2492440"/>
            <a:ext cx="1347019" cy="1938992"/>
          </a:xfrm>
          <a:prstGeom prst="rect">
            <a:avLst/>
          </a:prstGeom>
          <a:noFill/>
        </p:spPr>
        <p:txBody>
          <a:bodyPr wrap="square" rtlCol="0">
            <a:spAutoFit/>
          </a:bodyPr>
          <a:lstStyle/>
          <a:p>
            <a:pPr algn="ctr"/>
            <a:r>
              <a:rPr lang="es-CO" sz="12000" dirty="0">
                <a:solidFill>
                  <a:srgbClr val="00C7C7"/>
                </a:solidFill>
                <a:latin typeface="Nunito SemiBold" pitchFamily="2" charset="0"/>
              </a:rPr>
              <a:t>1</a:t>
            </a:r>
            <a:r>
              <a:rPr lang="es-CO" sz="12000" dirty="0">
                <a:solidFill>
                  <a:srgbClr val="FF7F00"/>
                </a:solidFill>
              </a:rPr>
              <a:t> </a:t>
            </a:r>
          </a:p>
        </p:txBody>
      </p:sp>
      <p:pic>
        <p:nvPicPr>
          <p:cNvPr id="13" name="Gráfico 12" descr="Gestión Interinstitucional ">
            <a:extLst>
              <a:ext uri="{FF2B5EF4-FFF2-40B4-BE49-F238E27FC236}">
                <a16:creationId xmlns:a16="http://schemas.microsoft.com/office/drawing/2014/main" id="{87904837-32F1-685A-04E8-94513AE29A1A}"/>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438650" y="966174"/>
            <a:ext cx="3314700" cy="619125"/>
          </a:xfrm>
          <a:prstGeom prst="rect">
            <a:avLst/>
          </a:prstGeom>
        </p:spPr>
      </p:pic>
      <p:sp>
        <p:nvSpPr>
          <p:cNvPr id="16" name="CuadroTexto 15">
            <a:extLst>
              <a:ext uri="{FF2B5EF4-FFF2-40B4-BE49-F238E27FC236}">
                <a16:creationId xmlns:a16="http://schemas.microsoft.com/office/drawing/2014/main" id="{3CFAF2AD-0732-5E11-2085-4A5DB4E5D0FC}"/>
              </a:ext>
            </a:extLst>
          </p:cNvPr>
          <p:cNvSpPr txBox="1"/>
          <p:nvPr/>
        </p:nvSpPr>
        <p:spPr>
          <a:xfrm>
            <a:off x="2885764" y="4743893"/>
            <a:ext cx="7715863" cy="646331"/>
          </a:xfrm>
          <a:prstGeom prst="rect">
            <a:avLst/>
          </a:prstGeom>
          <a:noFill/>
        </p:spPr>
        <p:txBody>
          <a:bodyPr wrap="square" rtlCol="0">
            <a:spAutoFit/>
          </a:bodyPr>
          <a:lstStyle/>
          <a:p>
            <a:r>
              <a:rPr lang="es-ES" dirty="0">
                <a:latin typeface="Nunito" pitchFamily="2" charset="0"/>
              </a:rPr>
              <a:t>Asesoría a 10 propuestas de trabajos de grado y ejercicios investigativos de Universidades del país</a:t>
            </a:r>
            <a:endParaRPr lang="es-CO" dirty="0">
              <a:latin typeface="Nunito" pitchFamily="2" charset="0"/>
            </a:endParaRPr>
          </a:p>
        </p:txBody>
      </p:sp>
      <p:sp>
        <p:nvSpPr>
          <p:cNvPr id="17" name="CuadroTexto 16">
            <a:extLst>
              <a:ext uri="{FF2B5EF4-FFF2-40B4-BE49-F238E27FC236}">
                <a16:creationId xmlns:a16="http://schemas.microsoft.com/office/drawing/2014/main" id="{CF6E4E05-D2E2-6BE2-16BC-6D5D17E08AAB}"/>
              </a:ext>
            </a:extLst>
          </p:cNvPr>
          <p:cNvSpPr txBox="1"/>
          <p:nvPr/>
        </p:nvSpPr>
        <p:spPr>
          <a:xfrm>
            <a:off x="722667" y="4228746"/>
            <a:ext cx="2074607" cy="1938992"/>
          </a:xfrm>
          <a:prstGeom prst="rect">
            <a:avLst/>
          </a:prstGeom>
          <a:noFill/>
        </p:spPr>
        <p:txBody>
          <a:bodyPr wrap="square" rtlCol="0">
            <a:spAutoFit/>
          </a:bodyPr>
          <a:lstStyle/>
          <a:p>
            <a:pPr algn="ctr"/>
            <a:r>
              <a:rPr lang="es-CO" sz="12000" dirty="0">
                <a:solidFill>
                  <a:srgbClr val="00C7C7"/>
                </a:solidFill>
                <a:latin typeface="Nunito SemiBold" pitchFamily="2" charset="0"/>
              </a:rPr>
              <a:t>10</a:t>
            </a:r>
            <a:r>
              <a:rPr lang="es-CO" sz="12000" dirty="0">
                <a:solidFill>
                  <a:srgbClr val="FF7F00"/>
                </a:solidFill>
              </a:rPr>
              <a:t> </a:t>
            </a:r>
          </a:p>
        </p:txBody>
      </p:sp>
      <p:sp>
        <p:nvSpPr>
          <p:cNvPr id="5" name="CuadroTexto 4">
            <a:extLst>
              <a:ext uri="{FF2B5EF4-FFF2-40B4-BE49-F238E27FC236}">
                <a16:creationId xmlns:a16="http://schemas.microsoft.com/office/drawing/2014/main" id="{49696A66-BB3D-F729-9009-92371C57CBFE}"/>
              </a:ext>
            </a:extLst>
          </p:cNvPr>
          <p:cNvSpPr txBox="1"/>
          <p:nvPr/>
        </p:nvSpPr>
        <p:spPr>
          <a:xfrm>
            <a:off x="1160206" y="1915661"/>
            <a:ext cx="9758513" cy="646331"/>
          </a:xfrm>
          <a:prstGeom prst="rect">
            <a:avLst/>
          </a:prstGeom>
          <a:noFill/>
        </p:spPr>
        <p:txBody>
          <a:bodyPr wrap="square" rtlCol="0">
            <a:spAutoFit/>
          </a:bodyPr>
          <a:lstStyle/>
          <a:p>
            <a:pPr algn="ctr"/>
            <a:r>
              <a:rPr lang="es-ES" dirty="0">
                <a:latin typeface="Nunito" pitchFamily="2" charset="0"/>
              </a:rPr>
              <a:t>Asesoría a propuestas y proyectos de investigación en el tema de discapacidad visual</a:t>
            </a:r>
            <a:endParaRPr lang="es-CO" dirty="0">
              <a:latin typeface="Nunito" pitchFamily="2" charset="0"/>
            </a:endParaRPr>
          </a:p>
          <a:p>
            <a:endParaRPr lang="es-CO" dirty="0"/>
          </a:p>
        </p:txBody>
      </p:sp>
    </p:spTree>
    <p:extLst>
      <p:ext uri="{BB962C8B-B14F-4D97-AF65-F5344CB8AC3E}">
        <p14:creationId xmlns:p14="http://schemas.microsoft.com/office/powerpoint/2010/main" val="367827253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A5264DA-56A8-E185-519D-E358E216E610}"/>
            </a:ext>
          </a:extLst>
        </p:cNvPr>
        <p:cNvGrpSpPr/>
        <p:nvPr/>
      </p:nvGrpSpPr>
      <p:grpSpPr>
        <a:xfrm>
          <a:off x="0" y="0"/>
          <a:ext cx="0" cy="0"/>
          <a:chOff x="0" y="0"/>
          <a:chExt cx="0" cy="0"/>
        </a:xfrm>
      </p:grpSpPr>
      <p:pic>
        <p:nvPicPr>
          <p:cNvPr id="4" name="Imagen 3">
            <a:extLst>
              <a:ext uri="{FF2B5EF4-FFF2-40B4-BE49-F238E27FC236}">
                <a16:creationId xmlns:a16="http://schemas.microsoft.com/office/drawing/2014/main" id="{52D29D4F-B6A1-6264-40D8-FE3416944A2C}"/>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CuadroTexto 1">
            <a:extLst>
              <a:ext uri="{FF2B5EF4-FFF2-40B4-BE49-F238E27FC236}">
                <a16:creationId xmlns:a16="http://schemas.microsoft.com/office/drawing/2014/main" id="{3D42A169-FEC7-7BA3-214F-C59C83077B06}"/>
              </a:ext>
            </a:extLst>
          </p:cNvPr>
          <p:cNvSpPr txBox="1"/>
          <p:nvPr/>
        </p:nvSpPr>
        <p:spPr>
          <a:xfrm>
            <a:off x="2679291" y="3057475"/>
            <a:ext cx="7833846" cy="923330"/>
          </a:xfrm>
          <a:prstGeom prst="rect">
            <a:avLst/>
          </a:prstGeom>
          <a:noFill/>
        </p:spPr>
        <p:txBody>
          <a:bodyPr wrap="square" rtlCol="0">
            <a:spAutoFit/>
          </a:bodyPr>
          <a:lstStyle/>
          <a:p>
            <a:pPr algn="just"/>
            <a:r>
              <a:rPr lang="es-ES" dirty="0">
                <a:latin typeface="Nunito" pitchFamily="2" charset="0"/>
              </a:rPr>
              <a:t>Asistencia técnica para el fortalecimiento de  organizaciones sociales y personas con discapacidad visual para la participación y el ejercicio de sus derechos </a:t>
            </a:r>
            <a:endParaRPr lang="es-CO" dirty="0">
              <a:latin typeface="Nunito" pitchFamily="2" charset="0"/>
            </a:endParaRPr>
          </a:p>
        </p:txBody>
      </p:sp>
      <p:sp>
        <p:nvSpPr>
          <p:cNvPr id="3" name="CuadroTexto 2">
            <a:extLst>
              <a:ext uri="{FF2B5EF4-FFF2-40B4-BE49-F238E27FC236}">
                <a16:creationId xmlns:a16="http://schemas.microsoft.com/office/drawing/2014/main" id="{EA14BB2D-9BEB-8A00-048E-AB6BBE91BA11}"/>
              </a:ext>
            </a:extLst>
          </p:cNvPr>
          <p:cNvSpPr txBox="1"/>
          <p:nvPr/>
        </p:nvSpPr>
        <p:spPr>
          <a:xfrm>
            <a:off x="1246239" y="2492440"/>
            <a:ext cx="1347019" cy="1938992"/>
          </a:xfrm>
          <a:prstGeom prst="rect">
            <a:avLst/>
          </a:prstGeom>
          <a:noFill/>
        </p:spPr>
        <p:txBody>
          <a:bodyPr wrap="square" rtlCol="0">
            <a:spAutoFit/>
          </a:bodyPr>
          <a:lstStyle/>
          <a:p>
            <a:pPr algn="ctr"/>
            <a:r>
              <a:rPr lang="es-CO" sz="12000" dirty="0">
                <a:solidFill>
                  <a:srgbClr val="00C7C7"/>
                </a:solidFill>
                <a:latin typeface="Nunito SemiBold" pitchFamily="2" charset="0"/>
              </a:rPr>
              <a:t>8</a:t>
            </a:r>
            <a:r>
              <a:rPr lang="es-CO" sz="12000" dirty="0">
                <a:solidFill>
                  <a:srgbClr val="FF7F00"/>
                </a:solidFill>
              </a:rPr>
              <a:t> </a:t>
            </a:r>
          </a:p>
        </p:txBody>
      </p:sp>
      <p:pic>
        <p:nvPicPr>
          <p:cNvPr id="13" name="Gráfico 12" descr="Gestión Interinstitucional ">
            <a:extLst>
              <a:ext uri="{FF2B5EF4-FFF2-40B4-BE49-F238E27FC236}">
                <a16:creationId xmlns:a16="http://schemas.microsoft.com/office/drawing/2014/main" id="{A2B64686-F11F-684B-0E88-AC99977ABF81}"/>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438650" y="966174"/>
            <a:ext cx="3314700" cy="619125"/>
          </a:xfrm>
          <a:prstGeom prst="rect">
            <a:avLst/>
          </a:prstGeom>
        </p:spPr>
      </p:pic>
      <p:sp>
        <p:nvSpPr>
          <p:cNvPr id="16" name="CuadroTexto 15">
            <a:extLst>
              <a:ext uri="{FF2B5EF4-FFF2-40B4-BE49-F238E27FC236}">
                <a16:creationId xmlns:a16="http://schemas.microsoft.com/office/drawing/2014/main" id="{9A95A52E-9FAC-2668-A473-F9613E604D22}"/>
              </a:ext>
            </a:extLst>
          </p:cNvPr>
          <p:cNvSpPr txBox="1"/>
          <p:nvPr/>
        </p:nvSpPr>
        <p:spPr>
          <a:xfrm>
            <a:off x="2767782" y="4743893"/>
            <a:ext cx="7969044" cy="369332"/>
          </a:xfrm>
          <a:prstGeom prst="rect">
            <a:avLst/>
          </a:prstGeom>
          <a:noFill/>
        </p:spPr>
        <p:txBody>
          <a:bodyPr wrap="square" rtlCol="0">
            <a:spAutoFit/>
          </a:bodyPr>
          <a:lstStyle/>
          <a:p>
            <a:r>
              <a:rPr lang="es-ES" dirty="0"/>
              <a:t>Encuentro de 10 Organizaciones de personas con discapacidad visual del país.</a:t>
            </a:r>
            <a:endParaRPr lang="es-CO" dirty="0"/>
          </a:p>
        </p:txBody>
      </p:sp>
      <p:sp>
        <p:nvSpPr>
          <p:cNvPr id="17" name="CuadroTexto 16">
            <a:extLst>
              <a:ext uri="{FF2B5EF4-FFF2-40B4-BE49-F238E27FC236}">
                <a16:creationId xmlns:a16="http://schemas.microsoft.com/office/drawing/2014/main" id="{4DBDF0DE-3BFA-427D-5452-3E650AFDD111}"/>
              </a:ext>
            </a:extLst>
          </p:cNvPr>
          <p:cNvSpPr txBox="1"/>
          <p:nvPr/>
        </p:nvSpPr>
        <p:spPr>
          <a:xfrm>
            <a:off x="1246239" y="4228746"/>
            <a:ext cx="1551035" cy="1938992"/>
          </a:xfrm>
          <a:prstGeom prst="rect">
            <a:avLst/>
          </a:prstGeom>
          <a:noFill/>
        </p:spPr>
        <p:txBody>
          <a:bodyPr wrap="square" rtlCol="0">
            <a:spAutoFit/>
          </a:bodyPr>
          <a:lstStyle/>
          <a:p>
            <a:pPr algn="ctr"/>
            <a:r>
              <a:rPr lang="es-CO" sz="12000" dirty="0">
                <a:solidFill>
                  <a:srgbClr val="00C7C7"/>
                </a:solidFill>
                <a:latin typeface="Nunito SemiBold" pitchFamily="2" charset="0"/>
              </a:rPr>
              <a:t>1</a:t>
            </a:r>
            <a:endParaRPr lang="es-CO" sz="12000" dirty="0">
              <a:solidFill>
                <a:srgbClr val="FF7F00"/>
              </a:solidFill>
            </a:endParaRPr>
          </a:p>
        </p:txBody>
      </p:sp>
      <p:sp>
        <p:nvSpPr>
          <p:cNvPr id="5" name="CuadroTexto 4">
            <a:extLst>
              <a:ext uri="{FF2B5EF4-FFF2-40B4-BE49-F238E27FC236}">
                <a16:creationId xmlns:a16="http://schemas.microsoft.com/office/drawing/2014/main" id="{6AA16DBE-D747-BDC2-8958-32B8D46AAA6A}"/>
              </a:ext>
            </a:extLst>
          </p:cNvPr>
          <p:cNvSpPr txBox="1"/>
          <p:nvPr/>
        </p:nvSpPr>
        <p:spPr>
          <a:xfrm>
            <a:off x="1160206" y="1915661"/>
            <a:ext cx="9758513" cy="923330"/>
          </a:xfrm>
          <a:prstGeom prst="rect">
            <a:avLst/>
          </a:prstGeom>
          <a:noFill/>
        </p:spPr>
        <p:txBody>
          <a:bodyPr wrap="square" rtlCol="0">
            <a:spAutoFit/>
          </a:bodyPr>
          <a:lstStyle/>
          <a:p>
            <a:pPr algn="ctr"/>
            <a:r>
              <a:rPr lang="es-ES" dirty="0">
                <a:latin typeface="Nunito" pitchFamily="2" charset="0"/>
              </a:rPr>
              <a:t>Asesoría a organizaciones sociales y personas con discapacidad visual para la participación y el ejercicio de sus derechos </a:t>
            </a:r>
            <a:endParaRPr lang="es-CO" dirty="0">
              <a:latin typeface="Nunito" pitchFamily="2" charset="0"/>
            </a:endParaRPr>
          </a:p>
          <a:p>
            <a:endParaRPr lang="es-CO" dirty="0"/>
          </a:p>
        </p:txBody>
      </p:sp>
    </p:spTree>
    <p:extLst>
      <p:ext uri="{BB962C8B-B14F-4D97-AF65-F5344CB8AC3E}">
        <p14:creationId xmlns:p14="http://schemas.microsoft.com/office/powerpoint/2010/main" val="124950421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6DA0191-DE2F-74BC-7C7A-E4DBD469C4DE}"/>
            </a:ext>
          </a:extLst>
        </p:cNvPr>
        <p:cNvGrpSpPr/>
        <p:nvPr/>
      </p:nvGrpSpPr>
      <p:grpSpPr>
        <a:xfrm>
          <a:off x="0" y="0"/>
          <a:ext cx="0" cy="0"/>
          <a:chOff x="0" y="0"/>
          <a:chExt cx="0" cy="0"/>
        </a:xfrm>
      </p:grpSpPr>
      <p:pic>
        <p:nvPicPr>
          <p:cNvPr id="4" name="Imagen 3">
            <a:extLst>
              <a:ext uri="{FF2B5EF4-FFF2-40B4-BE49-F238E27FC236}">
                <a16:creationId xmlns:a16="http://schemas.microsoft.com/office/drawing/2014/main" id="{992F722F-624B-8B67-D7B0-5858A9B9843E}"/>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13" name="Gráfico 12" descr="Gestión Interinstitucional ">
            <a:extLst>
              <a:ext uri="{FF2B5EF4-FFF2-40B4-BE49-F238E27FC236}">
                <a16:creationId xmlns:a16="http://schemas.microsoft.com/office/drawing/2014/main" id="{6BC7938A-C31D-01C1-AA42-E367F3D46F8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438650" y="631880"/>
            <a:ext cx="3314700" cy="619125"/>
          </a:xfrm>
          <a:prstGeom prst="rect">
            <a:avLst/>
          </a:prstGeom>
        </p:spPr>
      </p:pic>
      <p:sp>
        <p:nvSpPr>
          <p:cNvPr id="5" name="CuadroTexto 4">
            <a:extLst>
              <a:ext uri="{FF2B5EF4-FFF2-40B4-BE49-F238E27FC236}">
                <a16:creationId xmlns:a16="http://schemas.microsoft.com/office/drawing/2014/main" id="{714BD415-5B93-C9A8-16C0-F3ABCA913C82}"/>
              </a:ext>
            </a:extLst>
          </p:cNvPr>
          <p:cNvSpPr txBox="1"/>
          <p:nvPr/>
        </p:nvSpPr>
        <p:spPr>
          <a:xfrm>
            <a:off x="1160206" y="1512539"/>
            <a:ext cx="9758513" cy="646331"/>
          </a:xfrm>
          <a:prstGeom prst="rect">
            <a:avLst/>
          </a:prstGeom>
          <a:noFill/>
        </p:spPr>
        <p:txBody>
          <a:bodyPr wrap="square" rtlCol="0">
            <a:spAutoFit/>
          </a:bodyPr>
          <a:lstStyle/>
          <a:p>
            <a:pPr algn="ctr"/>
            <a:r>
              <a:rPr lang="es-ES" dirty="0">
                <a:latin typeface="Nunito" pitchFamily="2" charset="0"/>
              </a:rPr>
              <a:t>Desarrollo de acciones que contribuyan al ejercicio de los derechos de las personas con discapacidad visual </a:t>
            </a:r>
            <a:r>
              <a:rPr lang="es-CO" dirty="0">
                <a:latin typeface="Nunito" pitchFamily="2" charset="0"/>
              </a:rPr>
              <a:t>.</a:t>
            </a:r>
          </a:p>
        </p:txBody>
      </p:sp>
      <p:sp>
        <p:nvSpPr>
          <p:cNvPr id="6" name="CuadroTexto 5">
            <a:extLst>
              <a:ext uri="{FF2B5EF4-FFF2-40B4-BE49-F238E27FC236}">
                <a16:creationId xmlns:a16="http://schemas.microsoft.com/office/drawing/2014/main" id="{02E76900-43D5-06EE-A511-2CB97455D347}"/>
              </a:ext>
            </a:extLst>
          </p:cNvPr>
          <p:cNvSpPr txBox="1"/>
          <p:nvPr/>
        </p:nvSpPr>
        <p:spPr>
          <a:xfrm>
            <a:off x="1189703" y="2250599"/>
            <a:ext cx="9812594" cy="923330"/>
          </a:xfrm>
          <a:prstGeom prst="rect">
            <a:avLst/>
          </a:prstGeom>
          <a:noFill/>
        </p:spPr>
        <p:txBody>
          <a:bodyPr wrap="square" rtlCol="0">
            <a:spAutoFit/>
          </a:bodyPr>
          <a:lstStyle/>
          <a:p>
            <a:pPr algn="just"/>
            <a:r>
              <a:rPr lang="es-ES" sz="1800" dirty="0">
                <a:latin typeface="Nunito" pitchFamily="2" charset="0"/>
              </a:rPr>
              <a:t>Elaboración y difusión de documentos técnicos para la garantía de los derechos de las personas con discapacidad visual: </a:t>
            </a:r>
          </a:p>
          <a:p>
            <a:endParaRPr lang="es-CO" dirty="0"/>
          </a:p>
        </p:txBody>
      </p:sp>
      <p:sp>
        <p:nvSpPr>
          <p:cNvPr id="7" name="CuadroTexto 6">
            <a:extLst>
              <a:ext uri="{FF2B5EF4-FFF2-40B4-BE49-F238E27FC236}">
                <a16:creationId xmlns:a16="http://schemas.microsoft.com/office/drawing/2014/main" id="{54DF235D-A228-A9C9-EE78-E65CE262E156}"/>
              </a:ext>
            </a:extLst>
          </p:cNvPr>
          <p:cNvSpPr txBox="1"/>
          <p:nvPr/>
        </p:nvSpPr>
        <p:spPr>
          <a:xfrm>
            <a:off x="3387828" y="3060140"/>
            <a:ext cx="8096249" cy="3416320"/>
          </a:xfrm>
          <a:prstGeom prst="rect">
            <a:avLst/>
          </a:prstGeom>
          <a:noFill/>
        </p:spPr>
        <p:txBody>
          <a:bodyPr wrap="square" rtlCol="0">
            <a:spAutoFit/>
          </a:bodyPr>
          <a:lstStyle/>
          <a:p>
            <a:pPr marL="342900" indent="-342900">
              <a:buAutoNum type="arabicParenR"/>
            </a:pPr>
            <a:r>
              <a:rPr lang="es-ES" sz="1800" dirty="0">
                <a:latin typeface="Nunito" pitchFamily="2" charset="0"/>
              </a:rPr>
              <a:t>Guía “Mecanismos de protección de derechos fundamentales”</a:t>
            </a:r>
          </a:p>
          <a:p>
            <a:pPr marL="342900" indent="-342900">
              <a:buAutoNum type="arabicParenR"/>
            </a:pPr>
            <a:r>
              <a:rPr lang="es-ES" sz="1800" dirty="0">
                <a:latin typeface="Nunito" pitchFamily="2" charset="0"/>
              </a:rPr>
              <a:t>Formación en Liderazgo, representatividad y sostenibilidad de las organizaciones de personas con discapacidad visual</a:t>
            </a:r>
          </a:p>
          <a:p>
            <a:pPr marL="342900" indent="-342900">
              <a:buAutoNum type="arabicParenR"/>
            </a:pPr>
            <a:r>
              <a:rPr lang="es-ES" sz="1800" dirty="0">
                <a:latin typeface="Nunito" pitchFamily="2" charset="0"/>
              </a:rPr>
              <a:t>Oferta Social</a:t>
            </a:r>
          </a:p>
          <a:p>
            <a:pPr marL="342900" indent="-342900">
              <a:buAutoNum type="arabicParenR"/>
            </a:pPr>
            <a:r>
              <a:rPr lang="es-ES" sz="1800" dirty="0">
                <a:latin typeface="Nunito" pitchFamily="2" charset="0"/>
              </a:rPr>
              <a:t>Cultura Organizacional</a:t>
            </a:r>
          </a:p>
          <a:p>
            <a:pPr marL="342900" indent="-342900">
              <a:buAutoNum type="arabicParenR"/>
            </a:pPr>
            <a:r>
              <a:rPr lang="es-ES" sz="1800" dirty="0">
                <a:latin typeface="Nunito" pitchFamily="2" charset="0"/>
              </a:rPr>
              <a:t>Elaboración de proyectos</a:t>
            </a:r>
          </a:p>
          <a:p>
            <a:pPr marL="342900" indent="-342900">
              <a:buAutoNum type="arabicParenR"/>
            </a:pPr>
            <a:r>
              <a:rPr lang="es-ES" sz="1800" dirty="0">
                <a:latin typeface="Nunito" pitchFamily="2" charset="0"/>
              </a:rPr>
              <a:t>ABC de la discapacidad</a:t>
            </a:r>
          </a:p>
          <a:p>
            <a:pPr marL="342900" indent="-342900">
              <a:buAutoNum type="arabicParenR"/>
            </a:pPr>
            <a:r>
              <a:rPr lang="es-ES" sz="1800" dirty="0">
                <a:latin typeface="Nunito" pitchFamily="2" charset="0"/>
              </a:rPr>
              <a:t>Rotafolio “Lenguaje Incluyente”</a:t>
            </a:r>
          </a:p>
          <a:p>
            <a:pPr marL="342900" indent="-342900">
              <a:buAutoNum type="arabicParenR"/>
            </a:pPr>
            <a:r>
              <a:rPr lang="es-ES" sz="1800" dirty="0">
                <a:latin typeface="Nunito" pitchFamily="2" charset="0"/>
              </a:rPr>
              <a:t>Cuaderno “La participación es un derecho”</a:t>
            </a:r>
          </a:p>
          <a:p>
            <a:pPr marL="342900" indent="-342900">
              <a:buAutoNum type="arabicParenR"/>
            </a:pPr>
            <a:r>
              <a:rPr lang="es-ES" sz="1800" dirty="0">
                <a:latin typeface="Nunito" pitchFamily="2" charset="0"/>
              </a:rPr>
              <a:t>Cartilla “Generalidades de la SST para personas con discapacidad visual”</a:t>
            </a:r>
          </a:p>
          <a:p>
            <a:pPr marL="342900" indent="-342900">
              <a:buAutoNum type="arabicParenR"/>
            </a:pPr>
            <a:r>
              <a:rPr lang="es-ES" sz="1800" dirty="0">
                <a:latin typeface="Nunito" pitchFamily="2" charset="0"/>
              </a:rPr>
              <a:t>Comunicación y asertividad</a:t>
            </a:r>
            <a:endParaRPr lang="es-CO" dirty="0">
              <a:solidFill>
                <a:srgbClr val="FF7F00"/>
              </a:solidFill>
              <a:latin typeface="Nunito" pitchFamily="2" charset="0"/>
            </a:endParaRPr>
          </a:p>
          <a:p>
            <a:endParaRPr lang="es-CO" dirty="0"/>
          </a:p>
        </p:txBody>
      </p:sp>
      <p:sp>
        <p:nvSpPr>
          <p:cNvPr id="8" name="CuadroTexto 7">
            <a:extLst>
              <a:ext uri="{FF2B5EF4-FFF2-40B4-BE49-F238E27FC236}">
                <a16:creationId xmlns:a16="http://schemas.microsoft.com/office/drawing/2014/main" id="{F45FE46E-0F5F-C9F2-4B1F-FB082DA315C8}"/>
              </a:ext>
            </a:extLst>
          </p:cNvPr>
          <p:cNvSpPr txBox="1"/>
          <p:nvPr/>
        </p:nvSpPr>
        <p:spPr>
          <a:xfrm>
            <a:off x="1035847" y="3729635"/>
            <a:ext cx="2159640" cy="1938992"/>
          </a:xfrm>
          <a:prstGeom prst="rect">
            <a:avLst/>
          </a:prstGeom>
          <a:noFill/>
        </p:spPr>
        <p:txBody>
          <a:bodyPr wrap="square" rtlCol="0">
            <a:spAutoFit/>
          </a:bodyPr>
          <a:lstStyle/>
          <a:p>
            <a:pPr algn="ctr"/>
            <a:r>
              <a:rPr lang="es-CO" sz="12000" dirty="0">
                <a:solidFill>
                  <a:srgbClr val="00C7C7"/>
                </a:solidFill>
                <a:latin typeface="Nunito SemiBold" pitchFamily="2" charset="0"/>
              </a:rPr>
              <a:t>10</a:t>
            </a:r>
            <a:r>
              <a:rPr lang="es-CO" sz="12000" dirty="0">
                <a:solidFill>
                  <a:srgbClr val="FF7F00"/>
                </a:solidFill>
              </a:rPr>
              <a:t> </a:t>
            </a:r>
          </a:p>
        </p:txBody>
      </p:sp>
    </p:spTree>
    <p:extLst>
      <p:ext uri="{BB962C8B-B14F-4D97-AF65-F5344CB8AC3E}">
        <p14:creationId xmlns:p14="http://schemas.microsoft.com/office/powerpoint/2010/main" val="360838786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47CAA7F9-C963-076D-E7E2-1864FD04A8B0}"/>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3" name="Gráfico 2" descr="Unidades Productivas">
            <a:extLst>
              <a:ext uri="{FF2B5EF4-FFF2-40B4-BE49-F238E27FC236}">
                <a16:creationId xmlns:a16="http://schemas.microsoft.com/office/drawing/2014/main" id="{1030DDAF-9475-7EE2-46B4-BE41EF4C9CEE}"/>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3724275" y="1670556"/>
            <a:ext cx="4743450" cy="1114425"/>
          </a:xfrm>
          <a:prstGeom prst="rect">
            <a:avLst/>
          </a:prstGeom>
        </p:spPr>
      </p:pic>
      <p:cxnSp>
        <p:nvCxnSpPr>
          <p:cNvPr id="7" name="Conector recto 6">
            <a:extLst>
              <a:ext uri="{FF2B5EF4-FFF2-40B4-BE49-F238E27FC236}">
                <a16:creationId xmlns:a16="http://schemas.microsoft.com/office/drawing/2014/main" id="{5DFBE8C5-B785-F15D-A7D1-296BA3234C98}"/>
              </a:ext>
            </a:extLst>
          </p:cNvPr>
          <p:cNvCxnSpPr>
            <a:cxnSpLocks/>
          </p:cNvCxnSpPr>
          <p:nvPr/>
        </p:nvCxnSpPr>
        <p:spPr>
          <a:xfrm>
            <a:off x="3114314" y="3096306"/>
            <a:ext cx="5963371" cy="0"/>
          </a:xfrm>
          <a:prstGeom prst="line">
            <a:avLst/>
          </a:prstGeom>
          <a:ln w="25400">
            <a:solidFill>
              <a:srgbClr val="FF7F00"/>
            </a:solidFill>
          </a:ln>
        </p:spPr>
        <p:style>
          <a:lnRef idx="2">
            <a:schemeClr val="dk1"/>
          </a:lnRef>
          <a:fillRef idx="0">
            <a:schemeClr val="dk1"/>
          </a:fillRef>
          <a:effectRef idx="1">
            <a:schemeClr val="dk1"/>
          </a:effectRef>
          <a:fontRef idx="minor">
            <a:schemeClr val="tx1"/>
          </a:fontRef>
        </p:style>
      </p:cxnSp>
      <p:pic>
        <p:nvPicPr>
          <p:cNvPr id="9" name="Gráfico 8" descr="Imprenta Nacional para Ciegos">
            <a:extLst>
              <a:ext uri="{FF2B5EF4-FFF2-40B4-BE49-F238E27FC236}">
                <a16:creationId xmlns:a16="http://schemas.microsoft.com/office/drawing/2014/main" id="{14F28D8D-2896-BAF1-82DE-A2CCE90088DC}"/>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4748212" y="3544376"/>
            <a:ext cx="2695575" cy="752475"/>
          </a:xfrm>
          <a:prstGeom prst="rect">
            <a:avLst/>
          </a:prstGeom>
        </p:spPr>
      </p:pic>
    </p:spTree>
    <p:extLst>
      <p:ext uri="{BB962C8B-B14F-4D97-AF65-F5344CB8AC3E}">
        <p14:creationId xmlns:p14="http://schemas.microsoft.com/office/powerpoint/2010/main" val="130270928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323B096E-DE67-C581-3CF6-2C7FA61BABA4}"/>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2" name="Gráfico 1" descr="Imprenta Nacional para Ciegos">
            <a:extLst>
              <a:ext uri="{FF2B5EF4-FFF2-40B4-BE49-F238E27FC236}">
                <a16:creationId xmlns:a16="http://schemas.microsoft.com/office/drawing/2014/main" id="{39416324-5F6C-615C-1609-784961B4D9E7}"/>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748212" y="987986"/>
            <a:ext cx="2695575" cy="752475"/>
          </a:xfrm>
          <a:prstGeom prst="rect">
            <a:avLst/>
          </a:prstGeom>
        </p:spPr>
      </p:pic>
      <p:sp>
        <p:nvSpPr>
          <p:cNvPr id="3" name="CuadroTexto 2">
            <a:extLst>
              <a:ext uri="{FF2B5EF4-FFF2-40B4-BE49-F238E27FC236}">
                <a16:creationId xmlns:a16="http://schemas.microsoft.com/office/drawing/2014/main" id="{4F0692F9-32D4-C0E9-2061-85F14E841569}"/>
              </a:ext>
            </a:extLst>
          </p:cNvPr>
          <p:cNvSpPr txBox="1"/>
          <p:nvPr/>
        </p:nvSpPr>
        <p:spPr>
          <a:xfrm>
            <a:off x="2286000" y="2111622"/>
            <a:ext cx="7620000" cy="646331"/>
          </a:xfrm>
          <a:prstGeom prst="rect">
            <a:avLst/>
          </a:prstGeom>
          <a:noFill/>
        </p:spPr>
        <p:txBody>
          <a:bodyPr wrap="square" rtlCol="0">
            <a:spAutoFit/>
          </a:bodyPr>
          <a:lstStyle/>
          <a:p>
            <a:pPr algn="ctr"/>
            <a:r>
              <a:rPr lang="es-ES" dirty="0"/>
              <a:t>Brindar asistencia técnica a entidades públicas y privadas en temas de acceso a la información para personas con discapacidad visual</a:t>
            </a:r>
            <a:endParaRPr lang="es-CO" dirty="0"/>
          </a:p>
        </p:txBody>
      </p:sp>
      <p:sp>
        <p:nvSpPr>
          <p:cNvPr id="5" name="CuadroTexto 4">
            <a:extLst>
              <a:ext uri="{FF2B5EF4-FFF2-40B4-BE49-F238E27FC236}">
                <a16:creationId xmlns:a16="http://schemas.microsoft.com/office/drawing/2014/main" id="{A93CAE9E-B769-E518-8759-68BC124BFC64}"/>
              </a:ext>
            </a:extLst>
          </p:cNvPr>
          <p:cNvSpPr txBox="1"/>
          <p:nvPr/>
        </p:nvSpPr>
        <p:spPr>
          <a:xfrm>
            <a:off x="3188108" y="2741195"/>
            <a:ext cx="5815781" cy="1938992"/>
          </a:xfrm>
          <a:prstGeom prst="rect">
            <a:avLst/>
          </a:prstGeom>
          <a:noFill/>
        </p:spPr>
        <p:txBody>
          <a:bodyPr wrap="square" rtlCol="0">
            <a:spAutoFit/>
          </a:bodyPr>
          <a:lstStyle/>
          <a:p>
            <a:pPr algn="ctr"/>
            <a:r>
              <a:rPr lang="es-CO" sz="12000" dirty="0">
                <a:solidFill>
                  <a:srgbClr val="00C7C7"/>
                </a:solidFill>
                <a:latin typeface="Nunito SemiBold" pitchFamily="2" charset="0"/>
              </a:rPr>
              <a:t>50.007</a:t>
            </a:r>
            <a:r>
              <a:rPr lang="es-CO" sz="12000" dirty="0">
                <a:solidFill>
                  <a:srgbClr val="FF7F00"/>
                </a:solidFill>
              </a:rPr>
              <a:t> </a:t>
            </a:r>
          </a:p>
        </p:txBody>
      </p:sp>
      <p:sp>
        <p:nvSpPr>
          <p:cNvPr id="6" name="CuadroTexto 5">
            <a:extLst>
              <a:ext uri="{FF2B5EF4-FFF2-40B4-BE49-F238E27FC236}">
                <a16:creationId xmlns:a16="http://schemas.microsoft.com/office/drawing/2014/main" id="{CB8E9990-D862-EF3A-B564-0A808B0042D8}"/>
              </a:ext>
            </a:extLst>
          </p:cNvPr>
          <p:cNvSpPr txBox="1"/>
          <p:nvPr/>
        </p:nvSpPr>
        <p:spPr>
          <a:xfrm>
            <a:off x="963561" y="4709595"/>
            <a:ext cx="3991897" cy="1200329"/>
          </a:xfrm>
          <a:prstGeom prst="rect">
            <a:avLst/>
          </a:prstGeom>
          <a:noFill/>
        </p:spPr>
        <p:txBody>
          <a:bodyPr wrap="square" rtlCol="0">
            <a:spAutoFit/>
          </a:bodyPr>
          <a:lstStyle/>
          <a:p>
            <a:pPr algn="ctr"/>
            <a:r>
              <a:rPr lang="es-CO" b="1" dirty="0">
                <a:latin typeface="Nunito" pitchFamily="2" charset="0"/>
                <a:ea typeface="Calibri" panose="020F0502020204030204" pitchFamily="34" charset="0"/>
                <a:cs typeface="Times New Roman" panose="02020603050405020304" pitchFamily="18" charset="0"/>
              </a:rPr>
              <a:t>20584</a:t>
            </a:r>
            <a:r>
              <a:rPr lang="es-CO" dirty="0">
                <a:latin typeface="Nunito" pitchFamily="2" charset="0"/>
                <a:ea typeface="Calibri" panose="020F0502020204030204" pitchFamily="34" charset="0"/>
                <a:cs typeface="Times New Roman" panose="02020603050405020304" pitchFamily="18" charset="0"/>
              </a:rPr>
              <a:t> unidades de material impreso en tinta y braille para la dotación a nivel nacional</a:t>
            </a:r>
            <a:r>
              <a:rPr lang="es-CO" dirty="0">
                <a:latin typeface="Nunito" pitchFamily="2" charset="0"/>
              </a:rPr>
              <a:t> </a:t>
            </a:r>
          </a:p>
          <a:p>
            <a:endParaRPr lang="es-CO" dirty="0"/>
          </a:p>
        </p:txBody>
      </p:sp>
      <p:sp>
        <p:nvSpPr>
          <p:cNvPr id="8" name="CuadroTexto 7">
            <a:extLst>
              <a:ext uri="{FF2B5EF4-FFF2-40B4-BE49-F238E27FC236}">
                <a16:creationId xmlns:a16="http://schemas.microsoft.com/office/drawing/2014/main" id="{4112085B-0028-E6CD-F5EA-15435995C6B1}"/>
              </a:ext>
            </a:extLst>
          </p:cNvPr>
          <p:cNvSpPr txBox="1"/>
          <p:nvPr/>
        </p:nvSpPr>
        <p:spPr>
          <a:xfrm>
            <a:off x="5368413" y="4680187"/>
            <a:ext cx="6115665" cy="1200329"/>
          </a:xfrm>
          <a:prstGeom prst="rect">
            <a:avLst/>
          </a:prstGeom>
          <a:noFill/>
        </p:spPr>
        <p:txBody>
          <a:bodyPr wrap="square">
            <a:spAutoFit/>
          </a:bodyPr>
          <a:lstStyle/>
          <a:p>
            <a:pPr algn="ctr"/>
            <a:r>
              <a:rPr lang="es-CO" b="1" dirty="0">
                <a:latin typeface="Nunito" pitchFamily="2" charset="0"/>
                <a:ea typeface="Calibri" panose="020F0502020204030204" pitchFamily="34" charset="0"/>
                <a:cs typeface="Times New Roman" panose="02020603050405020304" pitchFamily="18" charset="0"/>
              </a:rPr>
              <a:t>29423</a:t>
            </a:r>
            <a:r>
              <a:rPr lang="es-CO" dirty="0">
                <a:latin typeface="Nunito" pitchFamily="2" charset="0"/>
                <a:ea typeface="Calibri" panose="020F0502020204030204" pitchFamily="34" charset="0"/>
                <a:cs typeface="Times New Roman" panose="02020603050405020304" pitchFamily="18" charset="0"/>
              </a:rPr>
              <a:t> unidades de material accesible impreso en tinta y braille para apoyar el acceso a la información a través de folletos, volantes, cartillas, tarjetas, calendarios, facturas de servicios públicos y material electoral</a:t>
            </a:r>
            <a:r>
              <a:rPr lang="es-CO" dirty="0">
                <a:latin typeface="Nunito" pitchFamily="2" charset="0"/>
              </a:rPr>
              <a:t> </a:t>
            </a:r>
          </a:p>
        </p:txBody>
      </p:sp>
    </p:spTree>
    <p:extLst>
      <p:ext uri="{BB962C8B-B14F-4D97-AF65-F5344CB8AC3E}">
        <p14:creationId xmlns:p14="http://schemas.microsoft.com/office/powerpoint/2010/main" val="371450390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1FB64B8-6D21-8670-23F1-9FFC2C5451C5}"/>
            </a:ext>
          </a:extLst>
        </p:cNvPr>
        <p:cNvGrpSpPr/>
        <p:nvPr/>
      </p:nvGrpSpPr>
      <p:grpSpPr>
        <a:xfrm>
          <a:off x="0" y="0"/>
          <a:ext cx="0" cy="0"/>
          <a:chOff x="0" y="0"/>
          <a:chExt cx="0" cy="0"/>
        </a:xfrm>
      </p:grpSpPr>
      <p:pic>
        <p:nvPicPr>
          <p:cNvPr id="4" name="Imagen 3">
            <a:extLst>
              <a:ext uri="{FF2B5EF4-FFF2-40B4-BE49-F238E27FC236}">
                <a16:creationId xmlns:a16="http://schemas.microsoft.com/office/drawing/2014/main" id="{CDF7C851-1F32-10B7-A522-84863B975FE7}"/>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3" name="Gráfico 2" descr="Unidades Productivas">
            <a:extLst>
              <a:ext uri="{FF2B5EF4-FFF2-40B4-BE49-F238E27FC236}">
                <a16:creationId xmlns:a16="http://schemas.microsoft.com/office/drawing/2014/main" id="{4E0F6F79-8A4A-3351-6BA7-63307245AB00}"/>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3724275" y="1670556"/>
            <a:ext cx="4743450" cy="1114425"/>
          </a:xfrm>
          <a:prstGeom prst="rect">
            <a:avLst/>
          </a:prstGeom>
        </p:spPr>
      </p:pic>
      <p:cxnSp>
        <p:nvCxnSpPr>
          <p:cNvPr id="7" name="Conector recto 6">
            <a:extLst>
              <a:ext uri="{FF2B5EF4-FFF2-40B4-BE49-F238E27FC236}">
                <a16:creationId xmlns:a16="http://schemas.microsoft.com/office/drawing/2014/main" id="{F5D185D8-8517-04AF-0AEC-647BDF688A9D}"/>
              </a:ext>
            </a:extLst>
          </p:cNvPr>
          <p:cNvCxnSpPr>
            <a:cxnSpLocks/>
          </p:cNvCxnSpPr>
          <p:nvPr/>
        </p:nvCxnSpPr>
        <p:spPr>
          <a:xfrm>
            <a:off x="3114314" y="3096306"/>
            <a:ext cx="5963371" cy="0"/>
          </a:xfrm>
          <a:prstGeom prst="line">
            <a:avLst/>
          </a:prstGeom>
          <a:ln w="25400">
            <a:solidFill>
              <a:srgbClr val="FF7F00"/>
            </a:solidFill>
          </a:ln>
        </p:spPr>
        <p:style>
          <a:lnRef idx="2">
            <a:schemeClr val="dk1"/>
          </a:lnRef>
          <a:fillRef idx="0">
            <a:schemeClr val="dk1"/>
          </a:fillRef>
          <a:effectRef idx="1">
            <a:schemeClr val="dk1"/>
          </a:effectRef>
          <a:fontRef idx="minor">
            <a:schemeClr val="tx1"/>
          </a:fontRef>
        </p:style>
      </p:cxnSp>
      <p:pic>
        <p:nvPicPr>
          <p:cNvPr id="2" name="Gráfico 1" descr="La Tienda INCI">
            <a:extLst>
              <a:ext uri="{FF2B5EF4-FFF2-40B4-BE49-F238E27FC236}">
                <a16:creationId xmlns:a16="http://schemas.microsoft.com/office/drawing/2014/main" id="{D98AA9F7-E8A3-82E3-9B03-EEACBD785105}"/>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5210175" y="3411794"/>
            <a:ext cx="1771650" cy="762000"/>
          </a:xfrm>
          <a:prstGeom prst="rect">
            <a:avLst/>
          </a:prstGeom>
        </p:spPr>
      </p:pic>
    </p:spTree>
    <p:extLst>
      <p:ext uri="{BB962C8B-B14F-4D97-AF65-F5344CB8AC3E}">
        <p14:creationId xmlns:p14="http://schemas.microsoft.com/office/powerpoint/2010/main" val="356389819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0B087A9D-E853-23CD-6850-266580477CA4}"/>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3" name="Gráfico 2" descr="La Tienda INCI">
            <a:extLst>
              <a:ext uri="{FF2B5EF4-FFF2-40B4-BE49-F238E27FC236}">
                <a16:creationId xmlns:a16="http://schemas.microsoft.com/office/drawing/2014/main" id="{66E80FEA-5E07-2E2E-E93F-2EDCFD465124}"/>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5210175" y="816074"/>
            <a:ext cx="1771650" cy="762000"/>
          </a:xfrm>
          <a:prstGeom prst="rect">
            <a:avLst/>
          </a:prstGeom>
        </p:spPr>
      </p:pic>
      <p:sp>
        <p:nvSpPr>
          <p:cNvPr id="12" name="CuadroTexto 11">
            <a:extLst>
              <a:ext uri="{FF2B5EF4-FFF2-40B4-BE49-F238E27FC236}">
                <a16:creationId xmlns:a16="http://schemas.microsoft.com/office/drawing/2014/main" id="{69ABBA83-5E9C-B289-DECA-5268E39B2F51}"/>
              </a:ext>
            </a:extLst>
          </p:cNvPr>
          <p:cNvSpPr txBox="1"/>
          <p:nvPr/>
        </p:nvSpPr>
        <p:spPr>
          <a:xfrm>
            <a:off x="1506935" y="4857548"/>
            <a:ext cx="3227440" cy="369332"/>
          </a:xfrm>
          <a:prstGeom prst="rect">
            <a:avLst/>
          </a:prstGeom>
          <a:noFill/>
        </p:spPr>
        <p:txBody>
          <a:bodyPr wrap="square" rtlCol="0">
            <a:spAutoFit/>
          </a:bodyPr>
          <a:lstStyle/>
          <a:p>
            <a:pPr algn="ctr"/>
            <a:r>
              <a:rPr lang="es-ES" dirty="0">
                <a:latin typeface="Nunito "/>
              </a:rPr>
              <a:t>Atención a clientes</a:t>
            </a:r>
            <a:endParaRPr lang="es-CO" dirty="0">
              <a:latin typeface="Nunito "/>
            </a:endParaRPr>
          </a:p>
        </p:txBody>
      </p:sp>
      <p:sp>
        <p:nvSpPr>
          <p:cNvPr id="2" name="CuadroTexto 1">
            <a:extLst>
              <a:ext uri="{FF2B5EF4-FFF2-40B4-BE49-F238E27FC236}">
                <a16:creationId xmlns:a16="http://schemas.microsoft.com/office/drawing/2014/main" id="{1CE1AE4A-F0DB-1A82-B007-5510EA79EEAA}"/>
              </a:ext>
            </a:extLst>
          </p:cNvPr>
          <p:cNvSpPr txBox="1"/>
          <p:nvPr/>
        </p:nvSpPr>
        <p:spPr>
          <a:xfrm>
            <a:off x="1372972" y="2395431"/>
            <a:ext cx="3495367" cy="923330"/>
          </a:xfrm>
          <a:prstGeom prst="rect">
            <a:avLst/>
          </a:prstGeom>
          <a:noFill/>
        </p:spPr>
        <p:txBody>
          <a:bodyPr wrap="square" rtlCol="0">
            <a:spAutoFit/>
          </a:bodyPr>
          <a:lstStyle/>
          <a:p>
            <a:pPr algn="ctr"/>
            <a:r>
              <a:rPr lang="es-ES" dirty="0">
                <a:latin typeface="Nunito "/>
              </a:rPr>
              <a:t>Productos de entretenimiento, de salud, tiflológicos y de lectoescritura braille</a:t>
            </a:r>
          </a:p>
        </p:txBody>
      </p:sp>
      <p:sp>
        <p:nvSpPr>
          <p:cNvPr id="5" name="CuadroTexto 4">
            <a:extLst>
              <a:ext uri="{FF2B5EF4-FFF2-40B4-BE49-F238E27FC236}">
                <a16:creationId xmlns:a16="http://schemas.microsoft.com/office/drawing/2014/main" id="{E2E149A3-98AA-B760-4F5F-811CC2146733}"/>
              </a:ext>
            </a:extLst>
          </p:cNvPr>
          <p:cNvSpPr txBox="1"/>
          <p:nvPr/>
        </p:nvSpPr>
        <p:spPr>
          <a:xfrm>
            <a:off x="6241311" y="2100527"/>
            <a:ext cx="3888430" cy="1938992"/>
          </a:xfrm>
          <a:prstGeom prst="rect">
            <a:avLst/>
          </a:prstGeom>
          <a:noFill/>
        </p:spPr>
        <p:txBody>
          <a:bodyPr wrap="square" rtlCol="0">
            <a:spAutoFit/>
          </a:bodyPr>
          <a:lstStyle/>
          <a:p>
            <a:pPr algn="ctr"/>
            <a:r>
              <a:rPr lang="es-CO" sz="12000" dirty="0">
                <a:solidFill>
                  <a:srgbClr val="00C7C7"/>
                </a:solidFill>
                <a:latin typeface="Nunito SemiBold" pitchFamily="2" charset="0"/>
              </a:rPr>
              <a:t>2677</a:t>
            </a:r>
            <a:endParaRPr lang="es-CO" sz="12000" dirty="0">
              <a:solidFill>
                <a:srgbClr val="FF7F00"/>
              </a:solidFill>
            </a:endParaRPr>
          </a:p>
        </p:txBody>
      </p:sp>
      <p:sp>
        <p:nvSpPr>
          <p:cNvPr id="9" name="CuadroTexto 8">
            <a:extLst>
              <a:ext uri="{FF2B5EF4-FFF2-40B4-BE49-F238E27FC236}">
                <a16:creationId xmlns:a16="http://schemas.microsoft.com/office/drawing/2014/main" id="{ED09B840-3421-B2A1-7410-7CA67B551F91}"/>
              </a:ext>
            </a:extLst>
          </p:cNvPr>
          <p:cNvSpPr txBox="1"/>
          <p:nvPr/>
        </p:nvSpPr>
        <p:spPr>
          <a:xfrm>
            <a:off x="5057897" y="4201054"/>
            <a:ext cx="6007510" cy="1938992"/>
          </a:xfrm>
          <a:prstGeom prst="rect">
            <a:avLst/>
          </a:prstGeom>
          <a:noFill/>
        </p:spPr>
        <p:txBody>
          <a:bodyPr wrap="square" rtlCol="0">
            <a:spAutoFit/>
          </a:bodyPr>
          <a:lstStyle/>
          <a:p>
            <a:pPr algn="ctr"/>
            <a:r>
              <a:rPr lang="es-CO" sz="12000" dirty="0">
                <a:solidFill>
                  <a:srgbClr val="00C7C7"/>
                </a:solidFill>
                <a:latin typeface="Nunito SemiBold" pitchFamily="2" charset="0"/>
              </a:rPr>
              <a:t>1387</a:t>
            </a:r>
            <a:endParaRPr lang="es-CO" sz="12000" dirty="0">
              <a:solidFill>
                <a:srgbClr val="FF7F00"/>
              </a:solidFill>
            </a:endParaRPr>
          </a:p>
        </p:txBody>
      </p:sp>
      <p:sp>
        <p:nvSpPr>
          <p:cNvPr id="6" name="CuadroTexto 5">
            <a:extLst>
              <a:ext uri="{FF2B5EF4-FFF2-40B4-BE49-F238E27FC236}">
                <a16:creationId xmlns:a16="http://schemas.microsoft.com/office/drawing/2014/main" id="{B0E240A2-635C-9E41-DE05-5C2BDB727E9A}"/>
              </a:ext>
            </a:extLst>
          </p:cNvPr>
          <p:cNvSpPr txBox="1"/>
          <p:nvPr/>
        </p:nvSpPr>
        <p:spPr>
          <a:xfrm>
            <a:off x="1297858" y="3795252"/>
            <a:ext cx="3760039" cy="646331"/>
          </a:xfrm>
          <a:prstGeom prst="rect">
            <a:avLst/>
          </a:prstGeom>
          <a:noFill/>
        </p:spPr>
        <p:txBody>
          <a:bodyPr wrap="square" rtlCol="0">
            <a:spAutoFit/>
          </a:bodyPr>
          <a:lstStyle/>
          <a:p>
            <a:pPr algn="ctr"/>
            <a:r>
              <a:rPr lang="es-ES" dirty="0">
                <a:latin typeface="Nunito "/>
                <a:hlinkClick r:id="rId5"/>
              </a:rPr>
              <a:t>https://inci.gov.co/tienda</a:t>
            </a:r>
            <a:endParaRPr lang="es-ES" dirty="0">
              <a:latin typeface="Nunito "/>
            </a:endParaRPr>
          </a:p>
          <a:p>
            <a:endParaRPr lang="es-CO" dirty="0"/>
          </a:p>
        </p:txBody>
      </p:sp>
    </p:spTree>
    <p:extLst>
      <p:ext uri="{BB962C8B-B14F-4D97-AF65-F5344CB8AC3E}">
        <p14:creationId xmlns:p14="http://schemas.microsoft.com/office/powerpoint/2010/main" val="2874147484"/>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C8A687C7-9997-FBB6-338C-7EBEAC1E7655}"/>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3" name="Gráfico 2" descr="Producción Audiovisual">
            <a:extLst>
              <a:ext uri="{FF2B5EF4-FFF2-40B4-BE49-F238E27FC236}">
                <a16:creationId xmlns:a16="http://schemas.microsoft.com/office/drawing/2014/main" id="{61EEE8D9-972F-3BC3-C77D-6A6D1E8241E0}"/>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3752850" y="1991799"/>
            <a:ext cx="4686300" cy="809625"/>
          </a:xfrm>
          <a:prstGeom prst="rect">
            <a:avLst/>
          </a:prstGeom>
        </p:spPr>
      </p:pic>
      <p:cxnSp>
        <p:nvCxnSpPr>
          <p:cNvPr id="7" name="Conector recto 6">
            <a:extLst>
              <a:ext uri="{FF2B5EF4-FFF2-40B4-BE49-F238E27FC236}">
                <a16:creationId xmlns:a16="http://schemas.microsoft.com/office/drawing/2014/main" id="{5585BEFA-D55B-3F84-8564-D74B88A93A13}"/>
              </a:ext>
            </a:extLst>
          </p:cNvPr>
          <p:cNvCxnSpPr>
            <a:cxnSpLocks/>
          </p:cNvCxnSpPr>
          <p:nvPr/>
        </p:nvCxnSpPr>
        <p:spPr>
          <a:xfrm>
            <a:off x="3114314" y="3096306"/>
            <a:ext cx="5963371" cy="0"/>
          </a:xfrm>
          <a:prstGeom prst="line">
            <a:avLst/>
          </a:prstGeom>
          <a:ln w="25400">
            <a:solidFill>
              <a:srgbClr val="FF7F00"/>
            </a:solidFill>
          </a:ln>
        </p:spPr>
        <p:style>
          <a:lnRef idx="2">
            <a:schemeClr val="dk1"/>
          </a:lnRef>
          <a:fillRef idx="0">
            <a:schemeClr val="dk1"/>
          </a:fillRef>
          <a:effectRef idx="1">
            <a:schemeClr val="dk1"/>
          </a:effectRef>
          <a:fontRef idx="minor">
            <a:schemeClr val="tx1"/>
          </a:fontRef>
        </p:style>
      </p:cxnSp>
      <p:pic>
        <p:nvPicPr>
          <p:cNvPr id="9" name="Gráfico 8" descr="INCIRadio">
            <a:extLst>
              <a:ext uri="{FF2B5EF4-FFF2-40B4-BE49-F238E27FC236}">
                <a16:creationId xmlns:a16="http://schemas.microsoft.com/office/drawing/2014/main" id="{52683C59-8FE8-7960-4B98-7549666B79A1}"/>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4819650" y="3392128"/>
            <a:ext cx="2552700" cy="762000"/>
          </a:xfrm>
          <a:prstGeom prst="rect">
            <a:avLst/>
          </a:prstGeom>
        </p:spPr>
      </p:pic>
    </p:spTree>
    <p:extLst>
      <p:ext uri="{BB962C8B-B14F-4D97-AF65-F5344CB8AC3E}">
        <p14:creationId xmlns:p14="http://schemas.microsoft.com/office/powerpoint/2010/main" val="227678287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51CED145-5DCF-0497-0070-ABFF60BC7FBF}"/>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2" name="Gráfico 1" descr="INCIRadio">
            <a:extLst>
              <a:ext uri="{FF2B5EF4-FFF2-40B4-BE49-F238E27FC236}">
                <a16:creationId xmlns:a16="http://schemas.microsoft.com/office/drawing/2014/main" id="{C594A9E6-A7C9-DFF4-691D-1381B6D832BC}"/>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819650" y="894728"/>
            <a:ext cx="2552700" cy="762000"/>
          </a:xfrm>
          <a:prstGeom prst="rect">
            <a:avLst/>
          </a:prstGeom>
        </p:spPr>
      </p:pic>
      <p:sp>
        <p:nvSpPr>
          <p:cNvPr id="3" name="CuadroTexto 2">
            <a:extLst>
              <a:ext uri="{FF2B5EF4-FFF2-40B4-BE49-F238E27FC236}">
                <a16:creationId xmlns:a16="http://schemas.microsoft.com/office/drawing/2014/main" id="{4B87BF51-8B34-3F8B-6267-ED093ED6CEA1}"/>
              </a:ext>
            </a:extLst>
          </p:cNvPr>
          <p:cNvSpPr txBox="1"/>
          <p:nvPr/>
        </p:nvSpPr>
        <p:spPr>
          <a:xfrm>
            <a:off x="820994" y="2534407"/>
            <a:ext cx="2367114" cy="369332"/>
          </a:xfrm>
          <a:prstGeom prst="rect">
            <a:avLst/>
          </a:prstGeom>
          <a:noFill/>
        </p:spPr>
        <p:txBody>
          <a:bodyPr wrap="square" rtlCol="0">
            <a:spAutoFit/>
          </a:bodyPr>
          <a:lstStyle/>
          <a:p>
            <a:pPr algn="ctr"/>
            <a:r>
              <a:rPr lang="es-ES" dirty="0">
                <a:latin typeface="Nunito "/>
              </a:rPr>
              <a:t>Programas radiales</a:t>
            </a:r>
            <a:endParaRPr lang="es-CO" dirty="0">
              <a:latin typeface="Nunito "/>
            </a:endParaRPr>
          </a:p>
        </p:txBody>
      </p:sp>
      <p:sp>
        <p:nvSpPr>
          <p:cNvPr id="18" name="CuadroTexto 17">
            <a:extLst>
              <a:ext uri="{FF2B5EF4-FFF2-40B4-BE49-F238E27FC236}">
                <a16:creationId xmlns:a16="http://schemas.microsoft.com/office/drawing/2014/main" id="{E999A77E-E192-601F-B3FC-EC8480FDED8D}"/>
              </a:ext>
            </a:extLst>
          </p:cNvPr>
          <p:cNvSpPr txBox="1"/>
          <p:nvPr/>
        </p:nvSpPr>
        <p:spPr>
          <a:xfrm>
            <a:off x="392675" y="2923316"/>
            <a:ext cx="3065210" cy="1785104"/>
          </a:xfrm>
          <a:prstGeom prst="rect">
            <a:avLst/>
          </a:prstGeom>
          <a:noFill/>
        </p:spPr>
        <p:txBody>
          <a:bodyPr wrap="square" rtlCol="0">
            <a:spAutoFit/>
          </a:bodyPr>
          <a:lstStyle/>
          <a:p>
            <a:pPr algn="ctr"/>
            <a:r>
              <a:rPr lang="es-CO" sz="11000" dirty="0">
                <a:solidFill>
                  <a:srgbClr val="00C7C7"/>
                </a:solidFill>
                <a:latin typeface="Nunito SemiBold" pitchFamily="2" charset="0"/>
              </a:rPr>
              <a:t>697</a:t>
            </a:r>
            <a:endParaRPr lang="es-CO" sz="11000" dirty="0">
              <a:solidFill>
                <a:srgbClr val="FF7F00"/>
              </a:solidFill>
            </a:endParaRPr>
          </a:p>
        </p:txBody>
      </p:sp>
      <p:sp>
        <p:nvSpPr>
          <p:cNvPr id="5" name="CuadroTexto 4">
            <a:extLst>
              <a:ext uri="{FF2B5EF4-FFF2-40B4-BE49-F238E27FC236}">
                <a16:creationId xmlns:a16="http://schemas.microsoft.com/office/drawing/2014/main" id="{37C04361-86BB-72B7-BB78-037D63028813}"/>
              </a:ext>
            </a:extLst>
          </p:cNvPr>
          <p:cNvSpPr txBox="1"/>
          <p:nvPr/>
        </p:nvSpPr>
        <p:spPr>
          <a:xfrm>
            <a:off x="4819650" y="2503534"/>
            <a:ext cx="2367114" cy="369332"/>
          </a:xfrm>
          <a:prstGeom prst="rect">
            <a:avLst/>
          </a:prstGeom>
          <a:noFill/>
        </p:spPr>
        <p:txBody>
          <a:bodyPr wrap="square" rtlCol="0">
            <a:spAutoFit/>
          </a:bodyPr>
          <a:lstStyle/>
          <a:p>
            <a:pPr algn="ctr"/>
            <a:r>
              <a:rPr lang="es-ES" dirty="0">
                <a:latin typeface="Nunito "/>
              </a:rPr>
              <a:t>Capsulas y Podcast</a:t>
            </a:r>
            <a:endParaRPr lang="es-CO" dirty="0">
              <a:latin typeface="Nunito "/>
            </a:endParaRPr>
          </a:p>
        </p:txBody>
      </p:sp>
      <p:sp>
        <p:nvSpPr>
          <p:cNvPr id="7" name="CuadroTexto 6">
            <a:extLst>
              <a:ext uri="{FF2B5EF4-FFF2-40B4-BE49-F238E27FC236}">
                <a16:creationId xmlns:a16="http://schemas.microsoft.com/office/drawing/2014/main" id="{BA0F6325-8CFF-7775-B3DC-0A566D15B466}"/>
              </a:ext>
            </a:extLst>
          </p:cNvPr>
          <p:cNvSpPr txBox="1"/>
          <p:nvPr/>
        </p:nvSpPr>
        <p:spPr>
          <a:xfrm>
            <a:off x="9083163" y="2545178"/>
            <a:ext cx="2367114" cy="369332"/>
          </a:xfrm>
          <a:prstGeom prst="rect">
            <a:avLst/>
          </a:prstGeom>
          <a:noFill/>
        </p:spPr>
        <p:txBody>
          <a:bodyPr wrap="square" rtlCol="0">
            <a:spAutoFit/>
          </a:bodyPr>
          <a:lstStyle/>
          <a:p>
            <a:pPr algn="ctr"/>
            <a:r>
              <a:rPr lang="es-ES" dirty="0">
                <a:latin typeface="Nunito "/>
              </a:rPr>
              <a:t>Asesorías y talleres</a:t>
            </a:r>
            <a:endParaRPr lang="es-CO" dirty="0">
              <a:latin typeface="Nunito "/>
            </a:endParaRPr>
          </a:p>
        </p:txBody>
      </p:sp>
      <p:sp>
        <p:nvSpPr>
          <p:cNvPr id="8" name="CuadroTexto 7">
            <a:extLst>
              <a:ext uri="{FF2B5EF4-FFF2-40B4-BE49-F238E27FC236}">
                <a16:creationId xmlns:a16="http://schemas.microsoft.com/office/drawing/2014/main" id="{9CCE4F9C-8235-A03B-B044-E1896A9C00CC}"/>
              </a:ext>
            </a:extLst>
          </p:cNvPr>
          <p:cNvSpPr txBox="1"/>
          <p:nvPr/>
        </p:nvSpPr>
        <p:spPr>
          <a:xfrm>
            <a:off x="4470602" y="2923316"/>
            <a:ext cx="3065210" cy="1785104"/>
          </a:xfrm>
          <a:prstGeom prst="rect">
            <a:avLst/>
          </a:prstGeom>
          <a:noFill/>
        </p:spPr>
        <p:txBody>
          <a:bodyPr wrap="square" rtlCol="0">
            <a:spAutoFit/>
          </a:bodyPr>
          <a:lstStyle/>
          <a:p>
            <a:pPr algn="ctr"/>
            <a:r>
              <a:rPr lang="es-CO" sz="11000" dirty="0">
                <a:solidFill>
                  <a:srgbClr val="00C7C7"/>
                </a:solidFill>
                <a:latin typeface="Nunito SemiBold" pitchFamily="2" charset="0"/>
              </a:rPr>
              <a:t>179</a:t>
            </a:r>
            <a:endParaRPr lang="es-CO" sz="11000" dirty="0">
              <a:solidFill>
                <a:srgbClr val="FF7F00"/>
              </a:solidFill>
            </a:endParaRPr>
          </a:p>
        </p:txBody>
      </p:sp>
      <p:sp>
        <p:nvSpPr>
          <p:cNvPr id="10" name="CuadroTexto 9">
            <a:extLst>
              <a:ext uri="{FF2B5EF4-FFF2-40B4-BE49-F238E27FC236}">
                <a16:creationId xmlns:a16="http://schemas.microsoft.com/office/drawing/2014/main" id="{D8FEE6FC-DFC4-E6F0-A3F8-B51043C2E5D8}"/>
              </a:ext>
            </a:extLst>
          </p:cNvPr>
          <p:cNvSpPr txBox="1"/>
          <p:nvPr/>
        </p:nvSpPr>
        <p:spPr>
          <a:xfrm>
            <a:off x="8734115" y="2956139"/>
            <a:ext cx="3065210" cy="1785104"/>
          </a:xfrm>
          <a:prstGeom prst="rect">
            <a:avLst/>
          </a:prstGeom>
          <a:noFill/>
        </p:spPr>
        <p:txBody>
          <a:bodyPr wrap="square" rtlCol="0">
            <a:spAutoFit/>
          </a:bodyPr>
          <a:lstStyle/>
          <a:p>
            <a:pPr algn="ctr"/>
            <a:r>
              <a:rPr lang="es-CO" sz="11000" dirty="0">
                <a:solidFill>
                  <a:srgbClr val="00C7C7"/>
                </a:solidFill>
                <a:latin typeface="Nunito SemiBold" pitchFamily="2" charset="0"/>
              </a:rPr>
              <a:t>12</a:t>
            </a:r>
            <a:endParaRPr lang="es-CO" sz="11000" dirty="0">
              <a:solidFill>
                <a:srgbClr val="FF7F00"/>
              </a:solidFill>
            </a:endParaRPr>
          </a:p>
        </p:txBody>
      </p:sp>
    </p:spTree>
    <p:extLst>
      <p:ext uri="{BB962C8B-B14F-4D97-AF65-F5344CB8AC3E}">
        <p14:creationId xmlns:p14="http://schemas.microsoft.com/office/powerpoint/2010/main" val="170006564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5E222F4-AE5D-A20E-7163-100731935E3F}"/>
            </a:ext>
          </a:extLst>
        </p:cNvPr>
        <p:cNvGrpSpPr/>
        <p:nvPr/>
      </p:nvGrpSpPr>
      <p:grpSpPr>
        <a:xfrm>
          <a:off x="0" y="0"/>
          <a:ext cx="0" cy="0"/>
          <a:chOff x="0" y="0"/>
          <a:chExt cx="0" cy="0"/>
        </a:xfrm>
      </p:grpSpPr>
      <p:pic>
        <p:nvPicPr>
          <p:cNvPr id="4" name="Imagen 3">
            <a:extLst>
              <a:ext uri="{FF2B5EF4-FFF2-40B4-BE49-F238E27FC236}">
                <a16:creationId xmlns:a16="http://schemas.microsoft.com/office/drawing/2014/main" id="{2E031FC3-5E1F-9811-D750-A1AA175390C8}"/>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3" name="Gráfico 2" descr="Producción Audiovisual">
            <a:extLst>
              <a:ext uri="{FF2B5EF4-FFF2-40B4-BE49-F238E27FC236}">
                <a16:creationId xmlns:a16="http://schemas.microsoft.com/office/drawing/2014/main" id="{E933AF3E-586F-022B-E9C4-E5FA446A9D60}"/>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3752850" y="1991799"/>
            <a:ext cx="4686300" cy="809625"/>
          </a:xfrm>
          <a:prstGeom prst="rect">
            <a:avLst/>
          </a:prstGeom>
        </p:spPr>
      </p:pic>
      <p:cxnSp>
        <p:nvCxnSpPr>
          <p:cNvPr id="7" name="Conector recto 6">
            <a:extLst>
              <a:ext uri="{FF2B5EF4-FFF2-40B4-BE49-F238E27FC236}">
                <a16:creationId xmlns:a16="http://schemas.microsoft.com/office/drawing/2014/main" id="{CB4F0BC5-96AD-802E-99A8-2E3D4148BF2F}"/>
              </a:ext>
            </a:extLst>
          </p:cNvPr>
          <p:cNvCxnSpPr>
            <a:cxnSpLocks/>
          </p:cNvCxnSpPr>
          <p:nvPr/>
        </p:nvCxnSpPr>
        <p:spPr>
          <a:xfrm>
            <a:off x="3114314" y="3096306"/>
            <a:ext cx="5963371" cy="0"/>
          </a:xfrm>
          <a:prstGeom prst="line">
            <a:avLst/>
          </a:prstGeom>
          <a:ln w="25400">
            <a:solidFill>
              <a:srgbClr val="FF7F00"/>
            </a:solidFill>
          </a:ln>
        </p:spPr>
        <p:style>
          <a:lnRef idx="2">
            <a:schemeClr val="dk1"/>
          </a:lnRef>
          <a:fillRef idx="0">
            <a:schemeClr val="dk1"/>
          </a:fillRef>
          <a:effectRef idx="1">
            <a:schemeClr val="dk1"/>
          </a:effectRef>
          <a:fontRef idx="minor">
            <a:schemeClr val="tx1"/>
          </a:fontRef>
        </p:style>
      </p:cxnSp>
      <p:pic>
        <p:nvPicPr>
          <p:cNvPr id="6" name="Gráfico 5">
            <a:extLst>
              <a:ext uri="{FF2B5EF4-FFF2-40B4-BE49-F238E27FC236}">
                <a16:creationId xmlns:a16="http://schemas.microsoft.com/office/drawing/2014/main" id="{06F1E35C-9D34-6DEE-DA33-BA6F84998BF8}"/>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3395662" y="3456964"/>
            <a:ext cx="5400675" cy="514350"/>
          </a:xfrm>
          <a:prstGeom prst="rect">
            <a:avLst/>
          </a:prstGeom>
        </p:spPr>
      </p:pic>
    </p:spTree>
    <p:extLst>
      <p:ext uri="{BB962C8B-B14F-4D97-AF65-F5344CB8AC3E}">
        <p14:creationId xmlns:p14="http://schemas.microsoft.com/office/powerpoint/2010/main" val="158615112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BF38AC14-877F-5DCA-65B9-46A389B0160D}"/>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5" name="Google Shape;352;p25">
            <a:extLst>
              <a:ext uri="{FF2B5EF4-FFF2-40B4-BE49-F238E27FC236}">
                <a16:creationId xmlns:a16="http://schemas.microsoft.com/office/drawing/2014/main" id="{1B41B1EB-88BC-5BBE-C9EC-826A76486245}"/>
              </a:ext>
            </a:extLst>
          </p:cNvPr>
          <p:cNvSpPr txBox="1"/>
          <p:nvPr/>
        </p:nvSpPr>
        <p:spPr>
          <a:xfrm>
            <a:off x="8600662" y="659189"/>
            <a:ext cx="138548" cy="276969"/>
          </a:xfrm>
          <a:prstGeom prst="rect">
            <a:avLst/>
          </a:prstGeom>
          <a:noFill/>
          <a:ln>
            <a:noFill/>
          </a:ln>
        </p:spPr>
        <p:txBody>
          <a:bodyPr spcFirstLastPara="1" wrap="square" lIns="68569" tIns="34275" rIns="68569" bIns="34275" anchor="t" anchorCtr="0">
            <a:spAutoFit/>
          </a:bodyPr>
          <a:lstStyle/>
          <a:p>
            <a:endParaRPr sz="1350">
              <a:solidFill>
                <a:schemeClr val="dk1"/>
              </a:solidFill>
              <a:latin typeface="Calibri"/>
              <a:ea typeface="Calibri"/>
              <a:cs typeface="Calibri"/>
              <a:sym typeface="Calibri"/>
            </a:endParaRPr>
          </a:p>
        </p:txBody>
      </p:sp>
      <p:sp>
        <p:nvSpPr>
          <p:cNvPr id="6" name="Google Shape;353;p25">
            <a:extLst>
              <a:ext uri="{FF2B5EF4-FFF2-40B4-BE49-F238E27FC236}">
                <a16:creationId xmlns:a16="http://schemas.microsoft.com/office/drawing/2014/main" id="{95F17274-780C-E56D-E834-C698206331F1}"/>
              </a:ext>
            </a:extLst>
          </p:cNvPr>
          <p:cNvSpPr txBox="1"/>
          <p:nvPr/>
        </p:nvSpPr>
        <p:spPr>
          <a:xfrm>
            <a:off x="8262731" y="798336"/>
            <a:ext cx="138548" cy="276969"/>
          </a:xfrm>
          <a:prstGeom prst="rect">
            <a:avLst/>
          </a:prstGeom>
          <a:noFill/>
          <a:ln>
            <a:noFill/>
          </a:ln>
        </p:spPr>
        <p:txBody>
          <a:bodyPr spcFirstLastPara="1" wrap="square" lIns="68569" tIns="34275" rIns="68569" bIns="34275" anchor="t" anchorCtr="0">
            <a:spAutoFit/>
          </a:bodyPr>
          <a:lstStyle/>
          <a:p>
            <a:endParaRPr sz="1350">
              <a:solidFill>
                <a:schemeClr val="dk1"/>
              </a:solidFill>
              <a:latin typeface="Calibri"/>
              <a:ea typeface="Calibri"/>
              <a:cs typeface="Calibri"/>
              <a:sym typeface="Calibri"/>
            </a:endParaRPr>
          </a:p>
        </p:txBody>
      </p:sp>
      <p:pic>
        <p:nvPicPr>
          <p:cNvPr id="2" name="Gráfico 1">
            <a:extLst>
              <a:ext uri="{FF2B5EF4-FFF2-40B4-BE49-F238E27FC236}">
                <a16:creationId xmlns:a16="http://schemas.microsoft.com/office/drawing/2014/main" id="{9D65B2C8-2662-EB60-7A41-B6D31C8F0B3E}"/>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3395662" y="969393"/>
            <a:ext cx="5400675" cy="514350"/>
          </a:xfrm>
          <a:prstGeom prst="rect">
            <a:avLst/>
          </a:prstGeom>
        </p:spPr>
      </p:pic>
      <p:sp>
        <p:nvSpPr>
          <p:cNvPr id="3" name="CuadroTexto 2">
            <a:extLst>
              <a:ext uri="{FF2B5EF4-FFF2-40B4-BE49-F238E27FC236}">
                <a16:creationId xmlns:a16="http://schemas.microsoft.com/office/drawing/2014/main" id="{B91B6DC4-150C-753E-E87B-6DF1D5A484E1}"/>
              </a:ext>
            </a:extLst>
          </p:cNvPr>
          <p:cNvSpPr txBox="1"/>
          <p:nvPr/>
        </p:nvSpPr>
        <p:spPr>
          <a:xfrm>
            <a:off x="1752598" y="1806805"/>
            <a:ext cx="8686800" cy="646331"/>
          </a:xfrm>
          <a:prstGeom prst="rect">
            <a:avLst/>
          </a:prstGeom>
          <a:noFill/>
        </p:spPr>
        <p:txBody>
          <a:bodyPr wrap="square" rtlCol="0">
            <a:spAutoFit/>
          </a:bodyPr>
          <a:lstStyle/>
          <a:p>
            <a:pPr algn="ctr"/>
            <a:r>
              <a:rPr lang="es-ES" dirty="0">
                <a:latin typeface="Nunito" pitchFamily="2" charset="0"/>
              </a:rPr>
              <a:t>Producción y publicación de contenidos audiovisuales para promover la inclusión de las personas con discapacidad visual</a:t>
            </a:r>
          </a:p>
        </p:txBody>
      </p:sp>
      <p:sp>
        <p:nvSpPr>
          <p:cNvPr id="19" name="CuadroTexto 18">
            <a:extLst>
              <a:ext uri="{FF2B5EF4-FFF2-40B4-BE49-F238E27FC236}">
                <a16:creationId xmlns:a16="http://schemas.microsoft.com/office/drawing/2014/main" id="{4B47B29F-9CD2-BC4F-514D-A3E4D3EABAF4}"/>
              </a:ext>
            </a:extLst>
          </p:cNvPr>
          <p:cNvSpPr txBox="1"/>
          <p:nvPr/>
        </p:nvSpPr>
        <p:spPr>
          <a:xfrm>
            <a:off x="1156364" y="3290445"/>
            <a:ext cx="2239298" cy="1938992"/>
          </a:xfrm>
          <a:prstGeom prst="rect">
            <a:avLst/>
          </a:prstGeom>
          <a:noFill/>
        </p:spPr>
        <p:txBody>
          <a:bodyPr wrap="square" rtlCol="0">
            <a:spAutoFit/>
          </a:bodyPr>
          <a:lstStyle/>
          <a:p>
            <a:pPr algn="ctr"/>
            <a:r>
              <a:rPr lang="es-CO" sz="12000" dirty="0">
                <a:solidFill>
                  <a:srgbClr val="00C7C7"/>
                </a:solidFill>
                <a:latin typeface="Nunito SemiBold" pitchFamily="2" charset="0"/>
              </a:rPr>
              <a:t>84</a:t>
            </a:r>
            <a:endParaRPr lang="es-CO" sz="12000" dirty="0">
              <a:solidFill>
                <a:srgbClr val="FF7F00"/>
              </a:solidFill>
            </a:endParaRPr>
          </a:p>
        </p:txBody>
      </p:sp>
      <p:sp>
        <p:nvSpPr>
          <p:cNvPr id="7" name="CuadroTexto 6">
            <a:extLst>
              <a:ext uri="{FF2B5EF4-FFF2-40B4-BE49-F238E27FC236}">
                <a16:creationId xmlns:a16="http://schemas.microsoft.com/office/drawing/2014/main" id="{D08261A6-F7C3-9639-5EFC-9C8083A106B8}"/>
              </a:ext>
            </a:extLst>
          </p:cNvPr>
          <p:cNvSpPr txBox="1"/>
          <p:nvPr/>
        </p:nvSpPr>
        <p:spPr>
          <a:xfrm>
            <a:off x="3673731" y="2996633"/>
            <a:ext cx="7361905" cy="2585323"/>
          </a:xfrm>
          <a:prstGeom prst="rect">
            <a:avLst/>
          </a:prstGeom>
          <a:noFill/>
        </p:spPr>
        <p:txBody>
          <a:bodyPr wrap="square" rtlCol="0">
            <a:spAutoFit/>
          </a:bodyPr>
          <a:lstStyle/>
          <a:p>
            <a:r>
              <a:rPr lang="es-ES" dirty="0">
                <a:latin typeface="Nunito" pitchFamily="2" charset="0"/>
              </a:rPr>
              <a:t>Videos en temas de Salud visual y discapacidad visual, Noticiero Institucional, Curso de estructuración de la biblioteca virtual para Ciegos, libros recomendados, inclusión laboral, Lazarillo con Ministra del Deporte, promoción de la emisora INCI Radio, entre otros, los cuales se encuentran publicados en: </a:t>
            </a:r>
          </a:p>
          <a:p>
            <a:endParaRPr lang="es-ES" dirty="0">
              <a:latin typeface="Nunito" pitchFamily="2" charset="0"/>
            </a:endParaRPr>
          </a:p>
          <a:p>
            <a:r>
              <a:rPr lang="es-CO" dirty="0">
                <a:latin typeface="Nunito" pitchFamily="2" charset="0"/>
                <a:hlinkClick r:id="rId5"/>
              </a:rPr>
              <a:t>https://www.youtube.com/channel/UCpydWgxv0OODU242rUD4qFA</a:t>
            </a:r>
            <a:endParaRPr lang="es-CO" dirty="0">
              <a:latin typeface="Nunito" pitchFamily="2" charset="0"/>
            </a:endParaRPr>
          </a:p>
          <a:p>
            <a:endParaRPr lang="es-CO" dirty="0"/>
          </a:p>
          <a:p>
            <a:endParaRPr lang="es-CO" dirty="0"/>
          </a:p>
        </p:txBody>
      </p:sp>
    </p:spTree>
    <p:extLst>
      <p:ext uri="{BB962C8B-B14F-4D97-AF65-F5344CB8AC3E}">
        <p14:creationId xmlns:p14="http://schemas.microsoft.com/office/powerpoint/2010/main" val="391610053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502C53D-59A7-FFC9-2D23-293AA7D2ACD2}"/>
            </a:ext>
          </a:extLst>
        </p:cNvPr>
        <p:cNvGrpSpPr/>
        <p:nvPr/>
      </p:nvGrpSpPr>
      <p:grpSpPr>
        <a:xfrm>
          <a:off x="0" y="0"/>
          <a:ext cx="0" cy="0"/>
          <a:chOff x="0" y="0"/>
          <a:chExt cx="0" cy="0"/>
        </a:xfrm>
      </p:grpSpPr>
      <p:pic>
        <p:nvPicPr>
          <p:cNvPr id="4" name="Imagen 3">
            <a:extLst>
              <a:ext uri="{FF2B5EF4-FFF2-40B4-BE49-F238E27FC236}">
                <a16:creationId xmlns:a16="http://schemas.microsoft.com/office/drawing/2014/main" id="{C8CB89AC-2DEE-03E9-96DA-7A000A65CAAE}"/>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5" name="Google Shape;352;p25">
            <a:extLst>
              <a:ext uri="{FF2B5EF4-FFF2-40B4-BE49-F238E27FC236}">
                <a16:creationId xmlns:a16="http://schemas.microsoft.com/office/drawing/2014/main" id="{ED4F5132-989F-9895-B6B3-25EEAE8682B4}"/>
              </a:ext>
            </a:extLst>
          </p:cNvPr>
          <p:cNvSpPr txBox="1"/>
          <p:nvPr/>
        </p:nvSpPr>
        <p:spPr>
          <a:xfrm>
            <a:off x="8600662" y="659189"/>
            <a:ext cx="138548" cy="276969"/>
          </a:xfrm>
          <a:prstGeom prst="rect">
            <a:avLst/>
          </a:prstGeom>
          <a:noFill/>
          <a:ln>
            <a:noFill/>
          </a:ln>
        </p:spPr>
        <p:txBody>
          <a:bodyPr spcFirstLastPara="1" wrap="square" lIns="68569" tIns="34275" rIns="68569" bIns="34275" anchor="t" anchorCtr="0">
            <a:spAutoFit/>
          </a:bodyPr>
          <a:lstStyle/>
          <a:p>
            <a:endParaRPr sz="1350">
              <a:solidFill>
                <a:schemeClr val="dk1"/>
              </a:solidFill>
              <a:latin typeface="Calibri"/>
              <a:ea typeface="Calibri"/>
              <a:cs typeface="Calibri"/>
              <a:sym typeface="Calibri"/>
            </a:endParaRPr>
          </a:p>
        </p:txBody>
      </p:sp>
      <p:sp>
        <p:nvSpPr>
          <p:cNvPr id="6" name="Google Shape;353;p25">
            <a:extLst>
              <a:ext uri="{FF2B5EF4-FFF2-40B4-BE49-F238E27FC236}">
                <a16:creationId xmlns:a16="http://schemas.microsoft.com/office/drawing/2014/main" id="{B8272A07-9487-1846-1498-48A0F37CFCF7}"/>
              </a:ext>
            </a:extLst>
          </p:cNvPr>
          <p:cNvSpPr txBox="1"/>
          <p:nvPr/>
        </p:nvSpPr>
        <p:spPr>
          <a:xfrm>
            <a:off x="8262731" y="798336"/>
            <a:ext cx="138548" cy="276969"/>
          </a:xfrm>
          <a:prstGeom prst="rect">
            <a:avLst/>
          </a:prstGeom>
          <a:noFill/>
          <a:ln>
            <a:noFill/>
          </a:ln>
        </p:spPr>
        <p:txBody>
          <a:bodyPr spcFirstLastPara="1" wrap="square" lIns="68569" tIns="34275" rIns="68569" bIns="34275" anchor="t" anchorCtr="0">
            <a:spAutoFit/>
          </a:bodyPr>
          <a:lstStyle/>
          <a:p>
            <a:endParaRPr sz="1350">
              <a:solidFill>
                <a:schemeClr val="dk1"/>
              </a:solidFill>
              <a:latin typeface="Calibri"/>
              <a:ea typeface="Calibri"/>
              <a:cs typeface="Calibri"/>
              <a:sym typeface="Calibri"/>
            </a:endParaRPr>
          </a:p>
        </p:txBody>
      </p:sp>
      <p:cxnSp>
        <p:nvCxnSpPr>
          <p:cNvPr id="7" name="Conector recto 6">
            <a:extLst>
              <a:ext uri="{FF2B5EF4-FFF2-40B4-BE49-F238E27FC236}">
                <a16:creationId xmlns:a16="http://schemas.microsoft.com/office/drawing/2014/main" id="{D7373A80-89F0-1517-1C52-166C6F876F39}"/>
              </a:ext>
            </a:extLst>
          </p:cNvPr>
          <p:cNvCxnSpPr>
            <a:cxnSpLocks/>
          </p:cNvCxnSpPr>
          <p:nvPr/>
        </p:nvCxnSpPr>
        <p:spPr>
          <a:xfrm>
            <a:off x="3114314" y="3096306"/>
            <a:ext cx="5963371" cy="0"/>
          </a:xfrm>
          <a:prstGeom prst="line">
            <a:avLst/>
          </a:prstGeom>
          <a:ln w="25400">
            <a:solidFill>
              <a:srgbClr val="FF7F00"/>
            </a:solidFill>
          </a:ln>
        </p:spPr>
        <p:style>
          <a:lnRef idx="2">
            <a:schemeClr val="dk1"/>
          </a:lnRef>
          <a:fillRef idx="0">
            <a:schemeClr val="dk1"/>
          </a:fillRef>
          <a:effectRef idx="1">
            <a:schemeClr val="dk1"/>
          </a:effectRef>
          <a:fontRef idx="minor">
            <a:schemeClr val="tx1"/>
          </a:fontRef>
        </p:style>
      </p:cxnSp>
      <p:pic>
        <p:nvPicPr>
          <p:cNvPr id="9" name="Gráfico 8">
            <a:extLst>
              <a:ext uri="{FF2B5EF4-FFF2-40B4-BE49-F238E27FC236}">
                <a16:creationId xmlns:a16="http://schemas.microsoft.com/office/drawing/2014/main" id="{1A185DD4-9C72-75DE-BE81-688397B9E12C}"/>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3795711" y="1669778"/>
            <a:ext cx="4600575" cy="1028700"/>
          </a:xfrm>
          <a:prstGeom prst="rect">
            <a:avLst/>
          </a:prstGeom>
        </p:spPr>
      </p:pic>
      <p:pic>
        <p:nvPicPr>
          <p:cNvPr id="11" name="Gráfico 10">
            <a:extLst>
              <a:ext uri="{FF2B5EF4-FFF2-40B4-BE49-F238E27FC236}">
                <a16:creationId xmlns:a16="http://schemas.microsoft.com/office/drawing/2014/main" id="{960F898C-8B67-CE16-15B6-9E45CB541A17}"/>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4337869" y="3519030"/>
            <a:ext cx="3516261" cy="637753"/>
          </a:xfrm>
          <a:prstGeom prst="rect">
            <a:avLst/>
          </a:prstGeom>
        </p:spPr>
      </p:pic>
    </p:spTree>
    <p:extLst>
      <p:ext uri="{BB962C8B-B14F-4D97-AF65-F5344CB8AC3E}">
        <p14:creationId xmlns:p14="http://schemas.microsoft.com/office/powerpoint/2010/main" val="100623617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6D5EC83-6E76-07CA-3321-4E0F7B8D4D6E}"/>
            </a:ext>
          </a:extLst>
        </p:cNvPr>
        <p:cNvGrpSpPr/>
        <p:nvPr/>
      </p:nvGrpSpPr>
      <p:grpSpPr>
        <a:xfrm>
          <a:off x="0" y="0"/>
          <a:ext cx="0" cy="0"/>
          <a:chOff x="0" y="0"/>
          <a:chExt cx="0" cy="0"/>
        </a:xfrm>
      </p:grpSpPr>
      <p:pic>
        <p:nvPicPr>
          <p:cNvPr id="4" name="Imagen 3">
            <a:extLst>
              <a:ext uri="{FF2B5EF4-FFF2-40B4-BE49-F238E27FC236}">
                <a16:creationId xmlns:a16="http://schemas.microsoft.com/office/drawing/2014/main" id="{4531C512-26C6-1EC6-6815-98F87F227A86}"/>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5" name="Google Shape;352;p25">
            <a:extLst>
              <a:ext uri="{FF2B5EF4-FFF2-40B4-BE49-F238E27FC236}">
                <a16:creationId xmlns:a16="http://schemas.microsoft.com/office/drawing/2014/main" id="{BD72AD91-26C4-AB1C-7148-E465C0EC212E}"/>
              </a:ext>
            </a:extLst>
          </p:cNvPr>
          <p:cNvSpPr txBox="1"/>
          <p:nvPr/>
        </p:nvSpPr>
        <p:spPr>
          <a:xfrm>
            <a:off x="8600662" y="659189"/>
            <a:ext cx="138548" cy="276969"/>
          </a:xfrm>
          <a:prstGeom prst="rect">
            <a:avLst/>
          </a:prstGeom>
          <a:noFill/>
          <a:ln>
            <a:noFill/>
          </a:ln>
        </p:spPr>
        <p:txBody>
          <a:bodyPr spcFirstLastPara="1" wrap="square" lIns="68569" tIns="34275" rIns="68569" bIns="34275" anchor="t" anchorCtr="0">
            <a:spAutoFit/>
          </a:bodyPr>
          <a:lstStyle/>
          <a:p>
            <a:endParaRPr sz="1350">
              <a:solidFill>
                <a:schemeClr val="dk1"/>
              </a:solidFill>
              <a:latin typeface="Calibri"/>
              <a:ea typeface="Calibri"/>
              <a:cs typeface="Calibri"/>
              <a:sym typeface="Calibri"/>
            </a:endParaRPr>
          </a:p>
        </p:txBody>
      </p:sp>
      <p:sp>
        <p:nvSpPr>
          <p:cNvPr id="6" name="Google Shape;353;p25">
            <a:extLst>
              <a:ext uri="{FF2B5EF4-FFF2-40B4-BE49-F238E27FC236}">
                <a16:creationId xmlns:a16="http://schemas.microsoft.com/office/drawing/2014/main" id="{6C495755-CE7F-B7A7-11BE-4297E4EDB10E}"/>
              </a:ext>
            </a:extLst>
          </p:cNvPr>
          <p:cNvSpPr txBox="1"/>
          <p:nvPr/>
        </p:nvSpPr>
        <p:spPr>
          <a:xfrm>
            <a:off x="8262731" y="798336"/>
            <a:ext cx="138548" cy="276969"/>
          </a:xfrm>
          <a:prstGeom prst="rect">
            <a:avLst/>
          </a:prstGeom>
          <a:noFill/>
          <a:ln>
            <a:noFill/>
          </a:ln>
        </p:spPr>
        <p:txBody>
          <a:bodyPr spcFirstLastPara="1" wrap="square" lIns="68569" tIns="34275" rIns="68569" bIns="34275" anchor="t" anchorCtr="0">
            <a:spAutoFit/>
          </a:bodyPr>
          <a:lstStyle/>
          <a:p>
            <a:endParaRPr sz="1350">
              <a:solidFill>
                <a:schemeClr val="dk1"/>
              </a:solidFill>
              <a:latin typeface="Calibri"/>
              <a:ea typeface="Calibri"/>
              <a:cs typeface="Calibri"/>
              <a:sym typeface="Calibri"/>
            </a:endParaRPr>
          </a:p>
        </p:txBody>
      </p:sp>
      <p:pic>
        <p:nvPicPr>
          <p:cNvPr id="11" name="Gráfico 10">
            <a:extLst>
              <a:ext uri="{FF2B5EF4-FFF2-40B4-BE49-F238E27FC236}">
                <a16:creationId xmlns:a16="http://schemas.microsoft.com/office/drawing/2014/main" id="{6394EAF9-CA2B-4EA9-5F88-CF1B9DE6E04D}"/>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337869" y="756161"/>
            <a:ext cx="3516261" cy="637753"/>
          </a:xfrm>
          <a:prstGeom prst="rect">
            <a:avLst/>
          </a:prstGeom>
        </p:spPr>
      </p:pic>
      <p:sp>
        <p:nvSpPr>
          <p:cNvPr id="2" name="CuadroTexto 1">
            <a:extLst>
              <a:ext uri="{FF2B5EF4-FFF2-40B4-BE49-F238E27FC236}">
                <a16:creationId xmlns:a16="http://schemas.microsoft.com/office/drawing/2014/main" id="{70450594-0BB8-3A24-1148-53DD572BD5C6}"/>
              </a:ext>
            </a:extLst>
          </p:cNvPr>
          <p:cNvSpPr txBox="1"/>
          <p:nvPr/>
        </p:nvSpPr>
        <p:spPr>
          <a:xfrm>
            <a:off x="1219198" y="1740006"/>
            <a:ext cx="9753600" cy="1200329"/>
          </a:xfrm>
          <a:prstGeom prst="rect">
            <a:avLst/>
          </a:prstGeom>
          <a:noFill/>
        </p:spPr>
        <p:txBody>
          <a:bodyPr wrap="square" rtlCol="0">
            <a:spAutoFit/>
          </a:bodyPr>
          <a:lstStyle/>
          <a:p>
            <a:pPr algn="ctr"/>
            <a:r>
              <a:rPr lang="es-ES" dirty="0">
                <a:latin typeface="Nunito" pitchFamily="2" charset="0"/>
              </a:rPr>
              <a:t>Producción y adaptación de documentos y recursos en formatos accesibles para el acceso a la información y el conocimiento de las personas con discapacidad visual en temas especializados de informática, política pública, salud, psicología y redes sociales, así como literatura de ficción y no ficción</a:t>
            </a:r>
            <a:endParaRPr lang="es-CO" dirty="0">
              <a:latin typeface="Nunito" pitchFamily="2" charset="0"/>
            </a:endParaRPr>
          </a:p>
        </p:txBody>
      </p:sp>
      <p:sp>
        <p:nvSpPr>
          <p:cNvPr id="3" name="CuadroTexto 2">
            <a:extLst>
              <a:ext uri="{FF2B5EF4-FFF2-40B4-BE49-F238E27FC236}">
                <a16:creationId xmlns:a16="http://schemas.microsoft.com/office/drawing/2014/main" id="{46272481-B990-5225-73F9-6E37060A6837}"/>
              </a:ext>
            </a:extLst>
          </p:cNvPr>
          <p:cNvSpPr txBox="1"/>
          <p:nvPr/>
        </p:nvSpPr>
        <p:spPr>
          <a:xfrm>
            <a:off x="1543662" y="2851645"/>
            <a:ext cx="3134034" cy="1569660"/>
          </a:xfrm>
          <a:prstGeom prst="rect">
            <a:avLst/>
          </a:prstGeom>
          <a:noFill/>
        </p:spPr>
        <p:txBody>
          <a:bodyPr wrap="square" rtlCol="0">
            <a:spAutoFit/>
          </a:bodyPr>
          <a:lstStyle/>
          <a:p>
            <a:pPr algn="ctr"/>
            <a:r>
              <a:rPr lang="es-ES" sz="9600" dirty="0">
                <a:solidFill>
                  <a:srgbClr val="00C7C7"/>
                </a:solidFill>
                <a:latin typeface="Nunito SemiBold" pitchFamily="2" charset="0"/>
              </a:rPr>
              <a:t>323</a:t>
            </a:r>
            <a:endParaRPr lang="es-CO" sz="9600" dirty="0">
              <a:solidFill>
                <a:srgbClr val="00C7C7"/>
              </a:solidFill>
              <a:latin typeface="Nunito SemiBold" pitchFamily="2" charset="0"/>
            </a:endParaRPr>
          </a:p>
        </p:txBody>
      </p:sp>
      <p:sp>
        <p:nvSpPr>
          <p:cNvPr id="7" name="CuadroTexto 6">
            <a:extLst>
              <a:ext uri="{FF2B5EF4-FFF2-40B4-BE49-F238E27FC236}">
                <a16:creationId xmlns:a16="http://schemas.microsoft.com/office/drawing/2014/main" id="{8B907732-3BC5-16DD-2D04-912CF7CF66ED}"/>
              </a:ext>
            </a:extLst>
          </p:cNvPr>
          <p:cNvSpPr txBox="1"/>
          <p:nvPr/>
        </p:nvSpPr>
        <p:spPr>
          <a:xfrm>
            <a:off x="4522838" y="3271335"/>
            <a:ext cx="6223820" cy="646331"/>
          </a:xfrm>
          <a:prstGeom prst="rect">
            <a:avLst/>
          </a:prstGeom>
          <a:noFill/>
        </p:spPr>
        <p:txBody>
          <a:bodyPr wrap="square" rtlCol="0">
            <a:spAutoFit/>
          </a:bodyPr>
          <a:lstStyle/>
          <a:p>
            <a:r>
              <a:rPr lang="es-ES" dirty="0">
                <a:latin typeface="Nunito "/>
              </a:rPr>
              <a:t>Documentos  digitales accesibles estructurados </a:t>
            </a:r>
          </a:p>
          <a:p>
            <a:endParaRPr lang="es-CO" dirty="0">
              <a:latin typeface="Nunito "/>
            </a:endParaRPr>
          </a:p>
        </p:txBody>
      </p:sp>
      <p:sp>
        <p:nvSpPr>
          <p:cNvPr id="8" name="CuadroTexto 7">
            <a:extLst>
              <a:ext uri="{FF2B5EF4-FFF2-40B4-BE49-F238E27FC236}">
                <a16:creationId xmlns:a16="http://schemas.microsoft.com/office/drawing/2014/main" id="{C9851A4E-8F52-EFA4-8793-58E1AA71891B}"/>
              </a:ext>
            </a:extLst>
          </p:cNvPr>
          <p:cNvSpPr txBox="1"/>
          <p:nvPr/>
        </p:nvSpPr>
        <p:spPr>
          <a:xfrm>
            <a:off x="1543662" y="4189674"/>
            <a:ext cx="3134034" cy="1569660"/>
          </a:xfrm>
          <a:prstGeom prst="rect">
            <a:avLst/>
          </a:prstGeom>
          <a:noFill/>
        </p:spPr>
        <p:txBody>
          <a:bodyPr wrap="square" rtlCol="0">
            <a:spAutoFit/>
          </a:bodyPr>
          <a:lstStyle/>
          <a:p>
            <a:pPr algn="ctr"/>
            <a:r>
              <a:rPr lang="es-ES" sz="9600" dirty="0">
                <a:solidFill>
                  <a:srgbClr val="00C7C7"/>
                </a:solidFill>
                <a:latin typeface="Nunito SemiBold" pitchFamily="2" charset="0"/>
              </a:rPr>
              <a:t>477</a:t>
            </a:r>
            <a:endParaRPr lang="es-CO" sz="9600" dirty="0">
              <a:solidFill>
                <a:srgbClr val="00C7C7"/>
              </a:solidFill>
              <a:latin typeface="Nunito SemiBold" pitchFamily="2" charset="0"/>
            </a:endParaRPr>
          </a:p>
        </p:txBody>
      </p:sp>
      <p:sp>
        <p:nvSpPr>
          <p:cNvPr id="9" name="CuadroTexto 8">
            <a:extLst>
              <a:ext uri="{FF2B5EF4-FFF2-40B4-BE49-F238E27FC236}">
                <a16:creationId xmlns:a16="http://schemas.microsoft.com/office/drawing/2014/main" id="{AA27E645-DFFC-24B0-1C9B-14B71609961E}"/>
              </a:ext>
            </a:extLst>
          </p:cNvPr>
          <p:cNvSpPr txBox="1"/>
          <p:nvPr/>
        </p:nvSpPr>
        <p:spPr>
          <a:xfrm>
            <a:off x="4522838" y="4593943"/>
            <a:ext cx="6361472" cy="646331"/>
          </a:xfrm>
          <a:prstGeom prst="rect">
            <a:avLst/>
          </a:prstGeom>
          <a:noFill/>
        </p:spPr>
        <p:txBody>
          <a:bodyPr wrap="square" rtlCol="0">
            <a:spAutoFit/>
          </a:bodyPr>
          <a:lstStyle/>
          <a:p>
            <a:r>
              <a:rPr lang="es-ES" dirty="0">
                <a:latin typeface="Nunito "/>
              </a:rPr>
              <a:t>Documentos  publicados en la Biblioteca virtual para ciegos </a:t>
            </a:r>
          </a:p>
          <a:p>
            <a:endParaRPr lang="es-CO" dirty="0">
              <a:latin typeface="Nunito "/>
            </a:endParaRPr>
          </a:p>
        </p:txBody>
      </p:sp>
      <p:sp>
        <p:nvSpPr>
          <p:cNvPr id="10" name="CuadroTexto 9">
            <a:extLst>
              <a:ext uri="{FF2B5EF4-FFF2-40B4-BE49-F238E27FC236}">
                <a16:creationId xmlns:a16="http://schemas.microsoft.com/office/drawing/2014/main" id="{A9367347-0C13-AF67-45A0-9B14568A8535}"/>
              </a:ext>
            </a:extLst>
          </p:cNvPr>
          <p:cNvSpPr txBox="1"/>
          <p:nvPr/>
        </p:nvSpPr>
        <p:spPr>
          <a:xfrm>
            <a:off x="3456037" y="5695699"/>
            <a:ext cx="5279922" cy="646331"/>
          </a:xfrm>
          <a:prstGeom prst="rect">
            <a:avLst/>
          </a:prstGeom>
          <a:noFill/>
        </p:spPr>
        <p:txBody>
          <a:bodyPr wrap="square" rtlCol="0">
            <a:spAutoFit/>
          </a:bodyPr>
          <a:lstStyle/>
          <a:p>
            <a:pPr algn="ctr"/>
            <a:r>
              <a:rPr lang="es-ES" dirty="0">
                <a:latin typeface="Nunito" pitchFamily="2" charset="0"/>
                <a:hlinkClick r:id="rId5"/>
              </a:rPr>
              <a:t>https://biblioteca.inci.gov.co/</a:t>
            </a:r>
            <a:endParaRPr lang="es-CO" dirty="0">
              <a:latin typeface="Nunito" pitchFamily="2" charset="0"/>
            </a:endParaRPr>
          </a:p>
          <a:p>
            <a:endParaRPr lang="es-CO" dirty="0"/>
          </a:p>
        </p:txBody>
      </p:sp>
    </p:spTree>
    <p:extLst>
      <p:ext uri="{BB962C8B-B14F-4D97-AF65-F5344CB8AC3E}">
        <p14:creationId xmlns:p14="http://schemas.microsoft.com/office/powerpoint/2010/main" val="2365599840"/>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3EB1DCC-5CBF-DAA0-86E0-3AE2489DB15B}"/>
            </a:ext>
          </a:extLst>
        </p:cNvPr>
        <p:cNvGrpSpPr/>
        <p:nvPr/>
      </p:nvGrpSpPr>
      <p:grpSpPr>
        <a:xfrm>
          <a:off x="0" y="0"/>
          <a:ext cx="0" cy="0"/>
          <a:chOff x="0" y="0"/>
          <a:chExt cx="0" cy="0"/>
        </a:xfrm>
      </p:grpSpPr>
      <p:pic>
        <p:nvPicPr>
          <p:cNvPr id="4" name="Imagen 3">
            <a:extLst>
              <a:ext uri="{FF2B5EF4-FFF2-40B4-BE49-F238E27FC236}">
                <a16:creationId xmlns:a16="http://schemas.microsoft.com/office/drawing/2014/main" id="{C3741E8D-A724-0514-3E38-77C8F79E9872}"/>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5" name="Google Shape;352;p25">
            <a:extLst>
              <a:ext uri="{FF2B5EF4-FFF2-40B4-BE49-F238E27FC236}">
                <a16:creationId xmlns:a16="http://schemas.microsoft.com/office/drawing/2014/main" id="{B4C4F7D2-825A-58F8-B4FA-8E77FE50BA5A}"/>
              </a:ext>
            </a:extLst>
          </p:cNvPr>
          <p:cNvSpPr txBox="1"/>
          <p:nvPr/>
        </p:nvSpPr>
        <p:spPr>
          <a:xfrm>
            <a:off x="8600662" y="659189"/>
            <a:ext cx="138548" cy="276969"/>
          </a:xfrm>
          <a:prstGeom prst="rect">
            <a:avLst/>
          </a:prstGeom>
          <a:noFill/>
          <a:ln>
            <a:noFill/>
          </a:ln>
        </p:spPr>
        <p:txBody>
          <a:bodyPr spcFirstLastPara="1" wrap="square" lIns="68569" tIns="34275" rIns="68569" bIns="34275" anchor="t" anchorCtr="0">
            <a:spAutoFit/>
          </a:bodyPr>
          <a:lstStyle/>
          <a:p>
            <a:endParaRPr sz="1350">
              <a:solidFill>
                <a:schemeClr val="dk1"/>
              </a:solidFill>
              <a:latin typeface="Calibri"/>
              <a:ea typeface="Calibri"/>
              <a:cs typeface="Calibri"/>
              <a:sym typeface="Calibri"/>
            </a:endParaRPr>
          </a:p>
        </p:txBody>
      </p:sp>
      <p:sp>
        <p:nvSpPr>
          <p:cNvPr id="6" name="Google Shape;353;p25">
            <a:extLst>
              <a:ext uri="{FF2B5EF4-FFF2-40B4-BE49-F238E27FC236}">
                <a16:creationId xmlns:a16="http://schemas.microsoft.com/office/drawing/2014/main" id="{49615218-14A8-A729-8772-F3A255E3D4F3}"/>
              </a:ext>
            </a:extLst>
          </p:cNvPr>
          <p:cNvSpPr txBox="1"/>
          <p:nvPr/>
        </p:nvSpPr>
        <p:spPr>
          <a:xfrm>
            <a:off x="8262731" y="798336"/>
            <a:ext cx="138548" cy="276969"/>
          </a:xfrm>
          <a:prstGeom prst="rect">
            <a:avLst/>
          </a:prstGeom>
          <a:noFill/>
          <a:ln>
            <a:noFill/>
          </a:ln>
        </p:spPr>
        <p:txBody>
          <a:bodyPr spcFirstLastPara="1" wrap="square" lIns="68569" tIns="34275" rIns="68569" bIns="34275" anchor="t" anchorCtr="0">
            <a:spAutoFit/>
          </a:bodyPr>
          <a:lstStyle/>
          <a:p>
            <a:endParaRPr sz="1350">
              <a:solidFill>
                <a:schemeClr val="dk1"/>
              </a:solidFill>
              <a:latin typeface="Calibri"/>
              <a:ea typeface="Calibri"/>
              <a:cs typeface="Calibri"/>
              <a:sym typeface="Calibri"/>
            </a:endParaRPr>
          </a:p>
        </p:txBody>
      </p:sp>
      <p:pic>
        <p:nvPicPr>
          <p:cNvPr id="11" name="Gráfico 10">
            <a:extLst>
              <a:ext uri="{FF2B5EF4-FFF2-40B4-BE49-F238E27FC236}">
                <a16:creationId xmlns:a16="http://schemas.microsoft.com/office/drawing/2014/main" id="{9D309A1B-2F8E-B7C1-65A8-C5F8AB21C756}"/>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4337869" y="756161"/>
            <a:ext cx="3516261" cy="637753"/>
          </a:xfrm>
          <a:prstGeom prst="rect">
            <a:avLst/>
          </a:prstGeom>
        </p:spPr>
      </p:pic>
      <p:sp>
        <p:nvSpPr>
          <p:cNvPr id="3" name="CuadroTexto 2">
            <a:extLst>
              <a:ext uri="{FF2B5EF4-FFF2-40B4-BE49-F238E27FC236}">
                <a16:creationId xmlns:a16="http://schemas.microsoft.com/office/drawing/2014/main" id="{53CF63AA-4B36-494F-65A6-4D5EE6428EBF}"/>
              </a:ext>
            </a:extLst>
          </p:cNvPr>
          <p:cNvSpPr txBox="1"/>
          <p:nvPr/>
        </p:nvSpPr>
        <p:spPr>
          <a:xfrm>
            <a:off x="677193" y="3985690"/>
            <a:ext cx="3153699" cy="1938992"/>
          </a:xfrm>
          <a:prstGeom prst="rect">
            <a:avLst/>
          </a:prstGeom>
          <a:noFill/>
        </p:spPr>
        <p:txBody>
          <a:bodyPr wrap="square" rtlCol="0">
            <a:spAutoFit/>
          </a:bodyPr>
          <a:lstStyle/>
          <a:p>
            <a:pPr algn="ctr"/>
            <a:r>
              <a:rPr lang="es-CO" sz="12000" dirty="0">
                <a:solidFill>
                  <a:srgbClr val="00C7C7"/>
                </a:solidFill>
                <a:latin typeface="Nunito SemiBold" pitchFamily="2" charset="0"/>
              </a:rPr>
              <a:t>131</a:t>
            </a:r>
            <a:endParaRPr lang="es-CO" sz="12000" dirty="0">
              <a:solidFill>
                <a:srgbClr val="FF7F00"/>
              </a:solidFill>
            </a:endParaRPr>
          </a:p>
        </p:txBody>
      </p:sp>
      <p:sp>
        <p:nvSpPr>
          <p:cNvPr id="8" name="CuadroTexto 7">
            <a:extLst>
              <a:ext uri="{FF2B5EF4-FFF2-40B4-BE49-F238E27FC236}">
                <a16:creationId xmlns:a16="http://schemas.microsoft.com/office/drawing/2014/main" id="{623AB14D-D49A-76BC-16C1-AAA0B9D836B7}"/>
              </a:ext>
            </a:extLst>
          </p:cNvPr>
          <p:cNvSpPr txBox="1"/>
          <p:nvPr/>
        </p:nvSpPr>
        <p:spPr>
          <a:xfrm>
            <a:off x="553062" y="2250255"/>
            <a:ext cx="3291350" cy="1477328"/>
          </a:xfrm>
          <a:prstGeom prst="rect">
            <a:avLst/>
          </a:prstGeom>
          <a:noFill/>
        </p:spPr>
        <p:txBody>
          <a:bodyPr wrap="square" rtlCol="0">
            <a:spAutoFit/>
          </a:bodyPr>
          <a:lstStyle/>
          <a:p>
            <a:pPr algn="ctr"/>
            <a:r>
              <a:rPr lang="es-ES" dirty="0">
                <a:latin typeface="Nunito" pitchFamily="2" charset="0"/>
              </a:rPr>
              <a:t>Se realizaron talleres especializados en el sistema de lectoescritura braille e interacción con personas con discapacidad visual</a:t>
            </a:r>
            <a:endParaRPr lang="es-CO" dirty="0">
              <a:latin typeface="Nunito" pitchFamily="2" charset="0"/>
            </a:endParaRPr>
          </a:p>
        </p:txBody>
      </p:sp>
      <p:sp>
        <p:nvSpPr>
          <p:cNvPr id="9" name="CuadroTexto 8">
            <a:extLst>
              <a:ext uri="{FF2B5EF4-FFF2-40B4-BE49-F238E27FC236}">
                <a16:creationId xmlns:a16="http://schemas.microsoft.com/office/drawing/2014/main" id="{1E8FD381-0472-8B05-A80A-7B009B2124A4}"/>
              </a:ext>
            </a:extLst>
          </p:cNvPr>
          <p:cNvSpPr txBox="1"/>
          <p:nvPr/>
        </p:nvSpPr>
        <p:spPr>
          <a:xfrm>
            <a:off x="4295441" y="2250255"/>
            <a:ext cx="3516261" cy="1477328"/>
          </a:xfrm>
          <a:prstGeom prst="rect">
            <a:avLst/>
          </a:prstGeom>
          <a:noFill/>
        </p:spPr>
        <p:txBody>
          <a:bodyPr wrap="square" rtlCol="0">
            <a:spAutoFit/>
          </a:bodyPr>
          <a:lstStyle/>
          <a:p>
            <a:pPr algn="ctr"/>
            <a:r>
              <a:rPr lang="es-CO" dirty="0">
                <a:latin typeface="Nunito "/>
              </a:rPr>
              <a:t>Se llevó a cabo el Curso de Estructuración dirigido a entidades públicas y privadas para la producción de documentos digitales accesibles</a:t>
            </a:r>
            <a:endParaRPr lang="es-CO" dirty="0">
              <a:highlight>
                <a:srgbClr val="FFFF00"/>
              </a:highlight>
              <a:latin typeface="Nunito "/>
            </a:endParaRPr>
          </a:p>
        </p:txBody>
      </p:sp>
      <p:sp>
        <p:nvSpPr>
          <p:cNvPr id="10" name="CuadroTexto 9">
            <a:extLst>
              <a:ext uri="{FF2B5EF4-FFF2-40B4-BE49-F238E27FC236}">
                <a16:creationId xmlns:a16="http://schemas.microsoft.com/office/drawing/2014/main" id="{364BC564-5DF5-3279-251E-4A5122D21CE7}"/>
              </a:ext>
            </a:extLst>
          </p:cNvPr>
          <p:cNvSpPr txBox="1"/>
          <p:nvPr/>
        </p:nvSpPr>
        <p:spPr>
          <a:xfrm>
            <a:off x="8262731" y="2250255"/>
            <a:ext cx="3291350" cy="1754326"/>
          </a:xfrm>
          <a:prstGeom prst="rect">
            <a:avLst/>
          </a:prstGeom>
          <a:noFill/>
        </p:spPr>
        <p:txBody>
          <a:bodyPr wrap="square" rtlCol="0">
            <a:spAutoFit/>
          </a:bodyPr>
          <a:lstStyle/>
          <a:p>
            <a:pPr algn="ctr"/>
            <a:r>
              <a:rPr lang="es-CO" dirty="0">
                <a:latin typeface="Nunito "/>
              </a:rPr>
              <a:t>Participación en el Seminario “Bibliotecas accesibles” en la ciudad de Washington D.C. en el marco de la implementación del Tratado de Marrakech</a:t>
            </a:r>
          </a:p>
        </p:txBody>
      </p:sp>
      <p:sp>
        <p:nvSpPr>
          <p:cNvPr id="12" name="CuadroTexto 11">
            <a:extLst>
              <a:ext uri="{FF2B5EF4-FFF2-40B4-BE49-F238E27FC236}">
                <a16:creationId xmlns:a16="http://schemas.microsoft.com/office/drawing/2014/main" id="{42CB061C-044A-B6A9-70FF-077F616F3779}"/>
              </a:ext>
            </a:extLst>
          </p:cNvPr>
          <p:cNvSpPr txBox="1"/>
          <p:nvPr/>
        </p:nvSpPr>
        <p:spPr>
          <a:xfrm>
            <a:off x="4508085" y="4004581"/>
            <a:ext cx="3153699" cy="1938992"/>
          </a:xfrm>
          <a:prstGeom prst="rect">
            <a:avLst/>
          </a:prstGeom>
          <a:noFill/>
        </p:spPr>
        <p:txBody>
          <a:bodyPr wrap="square" rtlCol="0">
            <a:spAutoFit/>
          </a:bodyPr>
          <a:lstStyle/>
          <a:p>
            <a:pPr algn="ctr"/>
            <a:r>
              <a:rPr lang="es-ES" sz="12000" dirty="0">
                <a:solidFill>
                  <a:srgbClr val="00C7C7"/>
                </a:solidFill>
                <a:latin typeface="Nunito SemiBold" pitchFamily="2" charset="0"/>
              </a:rPr>
              <a:t>1</a:t>
            </a:r>
            <a:endParaRPr lang="es-CO" sz="12000" dirty="0">
              <a:solidFill>
                <a:srgbClr val="00C7C7"/>
              </a:solidFill>
              <a:latin typeface="Nunito SemiBold" pitchFamily="2" charset="0"/>
            </a:endParaRPr>
          </a:p>
        </p:txBody>
      </p:sp>
      <p:sp>
        <p:nvSpPr>
          <p:cNvPr id="13" name="CuadroTexto 12">
            <a:extLst>
              <a:ext uri="{FF2B5EF4-FFF2-40B4-BE49-F238E27FC236}">
                <a16:creationId xmlns:a16="http://schemas.microsoft.com/office/drawing/2014/main" id="{018003DD-5430-FE74-BBC1-D0CAB15E07F9}"/>
              </a:ext>
            </a:extLst>
          </p:cNvPr>
          <p:cNvSpPr txBox="1"/>
          <p:nvPr/>
        </p:nvSpPr>
        <p:spPr>
          <a:xfrm>
            <a:off x="8476633" y="3985690"/>
            <a:ext cx="3153699" cy="1938992"/>
          </a:xfrm>
          <a:prstGeom prst="rect">
            <a:avLst/>
          </a:prstGeom>
          <a:noFill/>
        </p:spPr>
        <p:txBody>
          <a:bodyPr wrap="square" rtlCol="0">
            <a:spAutoFit/>
          </a:bodyPr>
          <a:lstStyle/>
          <a:p>
            <a:pPr algn="ctr"/>
            <a:r>
              <a:rPr lang="es-ES" sz="12000" dirty="0">
                <a:solidFill>
                  <a:srgbClr val="00C7C7"/>
                </a:solidFill>
                <a:latin typeface="Nunito SemiBold" pitchFamily="2" charset="0"/>
              </a:rPr>
              <a:t>1</a:t>
            </a:r>
            <a:endParaRPr lang="es-CO" sz="12000" dirty="0">
              <a:solidFill>
                <a:srgbClr val="00C7C7"/>
              </a:solidFill>
              <a:latin typeface="Nunito SemiBold" pitchFamily="2" charset="0"/>
            </a:endParaRPr>
          </a:p>
        </p:txBody>
      </p:sp>
    </p:spTree>
    <p:extLst>
      <p:ext uri="{BB962C8B-B14F-4D97-AF65-F5344CB8AC3E}">
        <p14:creationId xmlns:p14="http://schemas.microsoft.com/office/powerpoint/2010/main" val="460770744"/>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agen 2">
            <a:extLst>
              <a:ext uri="{FF2B5EF4-FFF2-40B4-BE49-F238E27FC236}">
                <a16:creationId xmlns:a16="http://schemas.microsoft.com/office/drawing/2014/main" id="{69FEB3F1-39C4-4D7F-FC2D-32E9159FAF91}"/>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5" name="Shape 523">
            <a:extLst>
              <a:ext uri="{FF2B5EF4-FFF2-40B4-BE49-F238E27FC236}">
                <a16:creationId xmlns:a16="http://schemas.microsoft.com/office/drawing/2014/main" id="{5704DF7B-81C6-4E3D-9461-4052DF6C5DAF}"/>
              </a:ext>
            </a:extLst>
          </p:cNvPr>
          <p:cNvSpPr txBox="1"/>
          <p:nvPr/>
        </p:nvSpPr>
        <p:spPr>
          <a:xfrm>
            <a:off x="1720645" y="2687494"/>
            <a:ext cx="8498686" cy="586648"/>
          </a:xfrm>
          <a:prstGeom prst="rect">
            <a:avLst/>
          </a:prstGeom>
          <a:noFill/>
          <a:ln>
            <a:noFill/>
          </a:ln>
        </p:spPr>
        <p:txBody>
          <a:bodyPr wrap="square" lIns="91425" tIns="91425" rIns="91425" bIns="91425" anchor="t" anchorCtr="0">
            <a:noAutofit/>
          </a:bodyPr>
          <a:lstStyle/>
          <a:p>
            <a:pPr algn="ctr"/>
            <a:r>
              <a:rPr lang="es-ES" sz="3600" b="1" dirty="0">
                <a:solidFill>
                  <a:srgbClr val="FAFDFF"/>
                </a:solidFill>
                <a:latin typeface="Montserrat" panose="00000500000000000000" pitchFamily="2" charset="0"/>
                <a:ea typeface="Calibri"/>
                <a:cs typeface="Calibri"/>
                <a:sym typeface="Calibri"/>
              </a:rPr>
              <a:t>Objetivo de desarrollo sostenible</a:t>
            </a:r>
            <a:endParaRPr lang="es-CO" sz="2800" b="1" dirty="0">
              <a:solidFill>
                <a:srgbClr val="FAFDFF"/>
              </a:solidFill>
              <a:latin typeface="Montserrat" panose="00000500000000000000" pitchFamily="2" charset="0"/>
              <a:ea typeface="Calibri"/>
              <a:cs typeface="Calibri"/>
              <a:sym typeface="Calibri"/>
            </a:endParaRPr>
          </a:p>
        </p:txBody>
      </p:sp>
      <p:sp>
        <p:nvSpPr>
          <p:cNvPr id="8" name="Shape 526">
            <a:extLst>
              <a:ext uri="{FF2B5EF4-FFF2-40B4-BE49-F238E27FC236}">
                <a16:creationId xmlns:a16="http://schemas.microsoft.com/office/drawing/2014/main" id="{F5C7D1A7-3310-EA55-D665-99DE6801139D}"/>
              </a:ext>
            </a:extLst>
          </p:cNvPr>
          <p:cNvSpPr txBox="1"/>
          <p:nvPr/>
        </p:nvSpPr>
        <p:spPr>
          <a:xfrm>
            <a:off x="2236481" y="3469073"/>
            <a:ext cx="7719037" cy="655200"/>
          </a:xfrm>
          <a:prstGeom prst="rect">
            <a:avLst/>
          </a:prstGeom>
          <a:noFill/>
          <a:ln>
            <a:noFill/>
          </a:ln>
        </p:spPr>
        <p:txBody>
          <a:bodyPr wrap="square" lIns="91425" tIns="91425" rIns="91425" bIns="91425" anchor="t" anchorCtr="0">
            <a:noAutofit/>
          </a:bodyPr>
          <a:lstStyle/>
          <a:p>
            <a:pPr algn="ctr" defTabSz="914378"/>
            <a:r>
              <a:rPr lang="es-CO" sz="2400" dirty="0">
                <a:solidFill>
                  <a:srgbClr val="FAFDFF"/>
                </a:solidFill>
                <a:latin typeface="Nunito SemiBold" pitchFamily="2" charset="0"/>
                <a:ea typeface="Calibri"/>
                <a:cs typeface="Calibri"/>
                <a:sym typeface="Calibri"/>
              </a:rPr>
              <a:t>16. Paz, Justicia e Instituciones </a:t>
            </a:r>
            <a:r>
              <a:rPr lang="es-CO" sz="2400" dirty="0" err="1">
                <a:solidFill>
                  <a:srgbClr val="FAFDFF"/>
                </a:solidFill>
                <a:latin typeface="Nunito SemiBold" pitchFamily="2" charset="0"/>
                <a:ea typeface="Calibri"/>
                <a:cs typeface="Calibri"/>
                <a:sym typeface="Calibri"/>
              </a:rPr>
              <a:t>Sólidas</a:t>
            </a:r>
            <a:endParaRPr lang="es-CO" sz="2400" dirty="0">
              <a:solidFill>
                <a:srgbClr val="FAFDFF"/>
              </a:solidFill>
              <a:latin typeface="Nunito SemiBold" pitchFamily="2" charset="0"/>
            </a:endParaRPr>
          </a:p>
          <a:p>
            <a:pPr algn="ctr" defTabSz="914378"/>
            <a:endParaRPr lang="es" sz="2400" dirty="0">
              <a:solidFill>
                <a:srgbClr val="FAFDFF"/>
              </a:solidFill>
              <a:latin typeface="Nunito SemiBold" pitchFamily="2" charset="0"/>
              <a:ea typeface="Roboto Medium"/>
              <a:cs typeface="Roboto Medium"/>
              <a:sym typeface="Roboto Medium"/>
            </a:endParaRPr>
          </a:p>
        </p:txBody>
      </p:sp>
    </p:spTree>
    <p:extLst>
      <p:ext uri="{BB962C8B-B14F-4D97-AF65-F5344CB8AC3E}">
        <p14:creationId xmlns:p14="http://schemas.microsoft.com/office/powerpoint/2010/main" val="118563767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3F25C1E-AB23-C1F2-6C49-2B6C65370019}"/>
            </a:ext>
          </a:extLst>
        </p:cNvPr>
        <p:cNvGrpSpPr/>
        <p:nvPr/>
      </p:nvGrpSpPr>
      <p:grpSpPr>
        <a:xfrm>
          <a:off x="0" y="0"/>
          <a:ext cx="0" cy="0"/>
          <a:chOff x="0" y="0"/>
          <a:chExt cx="0" cy="0"/>
        </a:xfrm>
      </p:grpSpPr>
      <p:pic>
        <p:nvPicPr>
          <p:cNvPr id="3" name="Imagen 2">
            <a:extLst>
              <a:ext uri="{FF2B5EF4-FFF2-40B4-BE49-F238E27FC236}">
                <a16:creationId xmlns:a16="http://schemas.microsoft.com/office/drawing/2014/main" id="{8D637A73-DE83-3568-3776-93363C51C18C}"/>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5" name="Shape 523">
            <a:extLst>
              <a:ext uri="{FF2B5EF4-FFF2-40B4-BE49-F238E27FC236}">
                <a16:creationId xmlns:a16="http://schemas.microsoft.com/office/drawing/2014/main" id="{AD4BDF1A-2C2F-5A21-2564-6717D7A7103B}"/>
              </a:ext>
            </a:extLst>
          </p:cNvPr>
          <p:cNvSpPr txBox="1"/>
          <p:nvPr/>
        </p:nvSpPr>
        <p:spPr>
          <a:xfrm>
            <a:off x="2326631" y="2687494"/>
            <a:ext cx="7892700" cy="586648"/>
          </a:xfrm>
          <a:prstGeom prst="rect">
            <a:avLst/>
          </a:prstGeom>
          <a:noFill/>
          <a:ln>
            <a:noFill/>
          </a:ln>
        </p:spPr>
        <p:txBody>
          <a:bodyPr wrap="square" lIns="91425" tIns="91425" rIns="91425" bIns="91425" anchor="t" anchorCtr="0">
            <a:noAutofit/>
          </a:bodyPr>
          <a:lstStyle/>
          <a:p>
            <a:pPr algn="ctr" defTabSz="914378"/>
            <a:r>
              <a:rPr lang="es" sz="3600" b="1" dirty="0">
                <a:solidFill>
                  <a:srgbClr val="FAFDFF"/>
                </a:solidFill>
                <a:latin typeface="Montserrat" panose="00000500000000000000" pitchFamily="2" charset="0"/>
                <a:ea typeface="Roboto"/>
                <a:cs typeface="Roboto"/>
                <a:sym typeface="Roboto"/>
              </a:rPr>
              <a:t>Servicio al Ciudadano</a:t>
            </a:r>
          </a:p>
        </p:txBody>
      </p:sp>
      <p:sp>
        <p:nvSpPr>
          <p:cNvPr id="8" name="Shape 526">
            <a:extLst>
              <a:ext uri="{FF2B5EF4-FFF2-40B4-BE49-F238E27FC236}">
                <a16:creationId xmlns:a16="http://schemas.microsoft.com/office/drawing/2014/main" id="{34C717A6-CA3D-60B3-23A6-64214FD2DFBF}"/>
              </a:ext>
            </a:extLst>
          </p:cNvPr>
          <p:cNvSpPr txBox="1"/>
          <p:nvPr/>
        </p:nvSpPr>
        <p:spPr>
          <a:xfrm>
            <a:off x="3917631" y="3343986"/>
            <a:ext cx="4470000" cy="655200"/>
          </a:xfrm>
          <a:prstGeom prst="rect">
            <a:avLst/>
          </a:prstGeom>
          <a:noFill/>
          <a:ln>
            <a:noFill/>
          </a:ln>
        </p:spPr>
        <p:txBody>
          <a:bodyPr wrap="square" lIns="91425" tIns="91425" rIns="91425" bIns="91425" anchor="t" anchorCtr="0">
            <a:noAutofit/>
          </a:bodyPr>
          <a:lstStyle/>
          <a:p>
            <a:pPr algn="ctr" defTabSz="914378"/>
            <a:r>
              <a:rPr lang="es" sz="2400" dirty="0">
                <a:solidFill>
                  <a:srgbClr val="FAFDFF"/>
                </a:solidFill>
                <a:latin typeface="Nunito SemiBold" pitchFamily="2" charset="0"/>
                <a:ea typeface="Roboto Medium"/>
                <a:cs typeface="Roboto Medium"/>
                <a:sym typeface="Roboto Medium"/>
              </a:rPr>
              <a:t>Atención al Ciudadano</a:t>
            </a:r>
          </a:p>
          <a:p>
            <a:pPr algn="ctr" defTabSz="914378"/>
            <a:r>
              <a:rPr lang="es" dirty="0">
                <a:solidFill>
                  <a:srgbClr val="FAFDFF"/>
                </a:solidFill>
                <a:latin typeface="Nunito" pitchFamily="2" charset="0"/>
                <a:ea typeface="Roboto"/>
                <a:cs typeface="Roboto"/>
                <a:sym typeface="Roboto"/>
              </a:rPr>
              <a:t>Instituto Nacional para Ciegos - INCI</a:t>
            </a:r>
          </a:p>
        </p:txBody>
      </p:sp>
    </p:spTree>
    <p:extLst>
      <p:ext uri="{BB962C8B-B14F-4D97-AF65-F5344CB8AC3E}">
        <p14:creationId xmlns:p14="http://schemas.microsoft.com/office/powerpoint/2010/main" val="1564074543"/>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 name="Imagen 16">
            <a:extLst>
              <a:ext uri="{FF2B5EF4-FFF2-40B4-BE49-F238E27FC236}">
                <a16:creationId xmlns:a16="http://schemas.microsoft.com/office/drawing/2014/main" id="{2950EFAE-0CCE-0C9B-6A94-EE4DD255CD23}"/>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graphicFrame>
        <p:nvGraphicFramePr>
          <p:cNvPr id="3" name="Tabla 2">
            <a:extLst>
              <a:ext uri="{FF2B5EF4-FFF2-40B4-BE49-F238E27FC236}">
                <a16:creationId xmlns:a16="http://schemas.microsoft.com/office/drawing/2014/main" id="{00EA48A3-D1E5-B27B-EE72-348F6AD5410A}"/>
              </a:ext>
            </a:extLst>
          </p:cNvPr>
          <p:cNvGraphicFramePr>
            <a:graphicFrameLocks noGrp="1"/>
          </p:cNvGraphicFramePr>
          <p:nvPr>
            <p:extLst>
              <p:ext uri="{D42A27DB-BD31-4B8C-83A1-F6EECF244321}">
                <p14:modId xmlns:p14="http://schemas.microsoft.com/office/powerpoint/2010/main" val="1664245674"/>
              </p:ext>
            </p:extLst>
          </p:nvPr>
        </p:nvGraphicFramePr>
        <p:xfrm>
          <a:off x="648929" y="1837650"/>
          <a:ext cx="5932130" cy="3870960"/>
        </p:xfrm>
        <a:graphic>
          <a:graphicData uri="http://schemas.openxmlformats.org/drawingml/2006/table">
            <a:tbl>
              <a:tblPr firstRow="1" bandRow="1">
                <a:tableStyleId>{00A15C55-8517-42AA-B614-E9B94910E393}</a:tableStyleId>
              </a:tblPr>
              <a:tblGrid>
                <a:gridCol w="2966065">
                  <a:extLst>
                    <a:ext uri="{9D8B030D-6E8A-4147-A177-3AD203B41FA5}">
                      <a16:colId xmlns:a16="http://schemas.microsoft.com/office/drawing/2014/main" val="3050497058"/>
                    </a:ext>
                  </a:extLst>
                </a:gridCol>
                <a:gridCol w="2966065">
                  <a:extLst>
                    <a:ext uri="{9D8B030D-6E8A-4147-A177-3AD203B41FA5}">
                      <a16:colId xmlns:a16="http://schemas.microsoft.com/office/drawing/2014/main" val="4161336655"/>
                    </a:ext>
                  </a:extLst>
                </a:gridCol>
              </a:tblGrid>
              <a:tr h="0">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800" b="1" i="0" u="none" strike="noStrike" dirty="0">
                          <a:solidFill>
                            <a:srgbClr val="FFFFFF"/>
                          </a:solidFill>
                          <a:effectLst/>
                          <a:latin typeface="Nunito SemiBold" pitchFamily="2" charset="0"/>
                          <a:cs typeface="Arial" panose="020B0604020202020204" pitchFamily="34" charset="0"/>
                        </a:rPr>
                        <a:t>Tipo de PQRSD</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B0F0"/>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800" b="1" i="0" u="none" strike="noStrike" dirty="0">
                          <a:solidFill>
                            <a:srgbClr val="FFFFFF"/>
                          </a:solidFill>
                          <a:effectLst/>
                          <a:latin typeface="Nunito SemiBold" pitchFamily="2" charset="0"/>
                          <a:cs typeface="Arial" panose="020B0604020202020204" pitchFamily="34" charset="0"/>
                        </a:rPr>
                        <a:t>No. PQRSD recibidas</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B0F0"/>
                    </a:solidFill>
                  </a:tcPr>
                </a:tc>
                <a:extLst>
                  <a:ext uri="{0D108BD9-81ED-4DB2-BD59-A6C34878D82A}">
                    <a16:rowId xmlns:a16="http://schemas.microsoft.com/office/drawing/2014/main" val="1429811649"/>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sz="1800" b="0" i="0" u="none" strike="noStrike" dirty="0">
                          <a:solidFill>
                            <a:srgbClr val="000000"/>
                          </a:solidFill>
                          <a:effectLst/>
                          <a:latin typeface="Nunito" pitchFamily="2" charset="0"/>
                          <a:cs typeface="Arial" panose="020B0604020202020204" pitchFamily="34" charset="0"/>
                        </a:rPr>
                        <a:t>Peticiones generales</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ES" dirty="0">
                          <a:latin typeface="Nunito" pitchFamily="2" charset="0"/>
                        </a:rPr>
                        <a:t>987</a:t>
                      </a:r>
                      <a:endParaRPr lang="es-CO" dirty="0">
                        <a:latin typeface="Nunito"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extLst>
                  <a:ext uri="{0D108BD9-81ED-4DB2-BD59-A6C34878D82A}">
                    <a16:rowId xmlns:a16="http://schemas.microsoft.com/office/drawing/2014/main" val="43392902"/>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sz="1800" b="0" i="0" u="none" strike="noStrike" dirty="0">
                          <a:solidFill>
                            <a:srgbClr val="000000"/>
                          </a:solidFill>
                          <a:effectLst/>
                          <a:latin typeface="Nunito" pitchFamily="2" charset="0"/>
                          <a:cs typeface="Arial" panose="020B0604020202020204" pitchFamily="34" charset="0"/>
                        </a:rPr>
                        <a:t>Peticiones  de documentos e información</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ES" dirty="0">
                          <a:latin typeface="Nunito" pitchFamily="2" charset="0"/>
                        </a:rPr>
                        <a:t>335</a:t>
                      </a:r>
                      <a:endParaRPr lang="es-CO" dirty="0">
                        <a:latin typeface="Nunito"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extLst>
                  <a:ext uri="{0D108BD9-81ED-4DB2-BD59-A6C34878D82A}">
                    <a16:rowId xmlns:a16="http://schemas.microsoft.com/office/drawing/2014/main" val="1634737001"/>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sz="1800" b="0" i="0" u="none" strike="noStrike" dirty="0">
                          <a:solidFill>
                            <a:srgbClr val="000000"/>
                          </a:solidFill>
                          <a:effectLst/>
                          <a:latin typeface="Nunito" pitchFamily="2" charset="0"/>
                          <a:cs typeface="Arial" panose="020B0604020202020204" pitchFamily="34" charset="0"/>
                        </a:rPr>
                        <a:t>Peticiones autoridades y congreso</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ES" dirty="0">
                          <a:latin typeface="Nunito" pitchFamily="2" charset="0"/>
                        </a:rPr>
                        <a:t>2</a:t>
                      </a:r>
                      <a:endParaRPr lang="es-CO" dirty="0">
                        <a:latin typeface="Nunito"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extLst>
                  <a:ext uri="{0D108BD9-81ED-4DB2-BD59-A6C34878D82A}">
                    <a16:rowId xmlns:a16="http://schemas.microsoft.com/office/drawing/2014/main" val="2209093917"/>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sz="1800" b="0" i="0" u="none" strike="noStrike" dirty="0">
                          <a:solidFill>
                            <a:srgbClr val="000000"/>
                          </a:solidFill>
                          <a:effectLst/>
                          <a:latin typeface="Nunito" pitchFamily="2" charset="0"/>
                          <a:cs typeface="Arial" panose="020B0604020202020204" pitchFamily="34" charset="0"/>
                        </a:rPr>
                        <a:t>Queja</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ES" dirty="0">
                          <a:latin typeface="Nunito" pitchFamily="2" charset="0"/>
                        </a:rPr>
                        <a:t>14</a:t>
                      </a:r>
                      <a:endParaRPr lang="es-CO" dirty="0">
                        <a:latin typeface="Nunito"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extLst>
                  <a:ext uri="{0D108BD9-81ED-4DB2-BD59-A6C34878D82A}">
                    <a16:rowId xmlns:a16="http://schemas.microsoft.com/office/drawing/2014/main" val="1682140189"/>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sz="1800" b="0" i="0" u="none" strike="noStrike" dirty="0">
                          <a:solidFill>
                            <a:srgbClr val="000000"/>
                          </a:solidFill>
                          <a:effectLst/>
                          <a:latin typeface="Nunito" pitchFamily="2" charset="0"/>
                          <a:cs typeface="Arial" panose="020B0604020202020204" pitchFamily="34" charset="0"/>
                        </a:rPr>
                        <a:t>Reclamos</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ES" dirty="0">
                          <a:latin typeface="Nunito" pitchFamily="2" charset="0"/>
                        </a:rPr>
                        <a:t>7</a:t>
                      </a:r>
                      <a:endParaRPr lang="es-CO" dirty="0">
                        <a:latin typeface="Nunito"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extLst>
                  <a:ext uri="{0D108BD9-81ED-4DB2-BD59-A6C34878D82A}">
                    <a16:rowId xmlns:a16="http://schemas.microsoft.com/office/drawing/2014/main" val="1890468709"/>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sz="1800" b="0" i="0" u="none" strike="noStrike" dirty="0">
                          <a:solidFill>
                            <a:srgbClr val="000000"/>
                          </a:solidFill>
                          <a:effectLst/>
                          <a:latin typeface="Nunito" pitchFamily="2" charset="0"/>
                          <a:cs typeface="Arial" panose="020B0604020202020204" pitchFamily="34" charset="0"/>
                        </a:rPr>
                        <a:t>Sugerencias</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ES" dirty="0">
                          <a:latin typeface="Nunito" pitchFamily="2" charset="0"/>
                        </a:rPr>
                        <a:t>3</a:t>
                      </a:r>
                      <a:endParaRPr lang="es-CO" dirty="0">
                        <a:latin typeface="Nunito"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extLst>
                  <a:ext uri="{0D108BD9-81ED-4DB2-BD59-A6C34878D82A}">
                    <a16:rowId xmlns:a16="http://schemas.microsoft.com/office/drawing/2014/main" val="3559560833"/>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sz="1800" b="0" i="0" u="none" strike="noStrike" dirty="0">
                          <a:solidFill>
                            <a:srgbClr val="000000"/>
                          </a:solidFill>
                          <a:effectLst/>
                          <a:latin typeface="Nunito" pitchFamily="2" charset="0"/>
                          <a:cs typeface="Arial" panose="020B0604020202020204" pitchFamily="34" charset="0"/>
                        </a:rPr>
                        <a:t>Denuncias</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ES" dirty="0">
                          <a:latin typeface="Nunito" pitchFamily="2" charset="0"/>
                        </a:rPr>
                        <a:t>2</a:t>
                      </a:r>
                      <a:endParaRPr lang="es-CO" dirty="0">
                        <a:latin typeface="Nunito"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extLst>
                  <a:ext uri="{0D108BD9-81ED-4DB2-BD59-A6C34878D82A}">
                    <a16:rowId xmlns:a16="http://schemas.microsoft.com/office/drawing/2014/main" val="674602475"/>
                  </a:ext>
                </a:extLst>
              </a:tr>
              <a:tr h="370840">
                <a:tc>
                  <a:txBody>
                    <a:bodyPr/>
                    <a:lstStyle/>
                    <a:p>
                      <a:r>
                        <a:rPr lang="es-CO" sz="1800" b="0" i="0" u="none" strike="noStrike" dirty="0">
                          <a:solidFill>
                            <a:srgbClr val="000000"/>
                          </a:solidFill>
                          <a:effectLst/>
                          <a:latin typeface="Nunito" pitchFamily="2" charset="0"/>
                          <a:cs typeface="Arial" panose="020B0604020202020204" pitchFamily="34" charset="0"/>
                        </a:rPr>
                        <a:t>Total</a:t>
                      </a:r>
                      <a:endParaRPr lang="es-CO" dirty="0">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ES" dirty="0">
                          <a:latin typeface="Nunito" pitchFamily="2" charset="0"/>
                        </a:rPr>
                        <a:t>1350</a:t>
                      </a:r>
                      <a:endParaRPr lang="es-CO" dirty="0">
                        <a:latin typeface="Nunito"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extLst>
                  <a:ext uri="{0D108BD9-81ED-4DB2-BD59-A6C34878D82A}">
                    <a16:rowId xmlns:a16="http://schemas.microsoft.com/office/drawing/2014/main" val="2738989670"/>
                  </a:ext>
                </a:extLst>
              </a:tr>
            </a:tbl>
          </a:graphicData>
        </a:graphic>
      </p:graphicFrame>
      <p:graphicFrame>
        <p:nvGraphicFramePr>
          <p:cNvPr id="20" name="Tabla 19">
            <a:extLst>
              <a:ext uri="{FF2B5EF4-FFF2-40B4-BE49-F238E27FC236}">
                <a16:creationId xmlns:a16="http://schemas.microsoft.com/office/drawing/2014/main" id="{68EC3E58-E38B-C480-3F48-67446E288744}"/>
              </a:ext>
            </a:extLst>
          </p:cNvPr>
          <p:cNvGraphicFramePr>
            <a:graphicFrameLocks noGrp="1"/>
          </p:cNvGraphicFramePr>
          <p:nvPr>
            <p:extLst>
              <p:ext uri="{D42A27DB-BD31-4B8C-83A1-F6EECF244321}">
                <p14:modId xmlns:p14="http://schemas.microsoft.com/office/powerpoint/2010/main" val="1686939345"/>
              </p:ext>
            </p:extLst>
          </p:nvPr>
        </p:nvGraphicFramePr>
        <p:xfrm>
          <a:off x="6921907" y="2440118"/>
          <a:ext cx="4621164" cy="2351387"/>
        </p:xfrm>
        <a:graphic>
          <a:graphicData uri="http://schemas.openxmlformats.org/drawingml/2006/table">
            <a:tbl>
              <a:tblPr firstRow="1" bandRow="1">
                <a:tableStyleId>{5C22544A-7EE6-4342-B048-85BDC9FD1C3A}</a:tableStyleId>
              </a:tblPr>
              <a:tblGrid>
                <a:gridCol w="2310582">
                  <a:extLst>
                    <a:ext uri="{9D8B030D-6E8A-4147-A177-3AD203B41FA5}">
                      <a16:colId xmlns:a16="http://schemas.microsoft.com/office/drawing/2014/main" val="2621845921"/>
                    </a:ext>
                  </a:extLst>
                </a:gridCol>
                <a:gridCol w="2310582">
                  <a:extLst>
                    <a:ext uri="{9D8B030D-6E8A-4147-A177-3AD203B41FA5}">
                      <a16:colId xmlns:a16="http://schemas.microsoft.com/office/drawing/2014/main" val="973331578"/>
                    </a:ext>
                  </a:extLst>
                </a:gridCol>
              </a:tblGrid>
              <a:tr h="715639">
                <a:tc>
                  <a:txBody>
                    <a:bodyPr/>
                    <a:lstStyle/>
                    <a:p>
                      <a:pPr algn="ctr"/>
                      <a:r>
                        <a:rPr lang="es-CO" dirty="0">
                          <a:latin typeface="Nunito SemiBold" pitchFamily="2" charset="0"/>
                        </a:rPr>
                        <a:t>Canal de atención</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B0F0"/>
                    </a:solidFill>
                  </a:tcPr>
                </a:tc>
                <a:tc>
                  <a:txBody>
                    <a:bodyPr/>
                    <a:lstStyle/>
                    <a:p>
                      <a:pPr algn="ctr"/>
                      <a:r>
                        <a:rPr lang="es-CO" dirty="0">
                          <a:latin typeface="Nunito SemiBold" pitchFamily="2" charset="0"/>
                        </a:rPr>
                        <a:t>No.</a:t>
                      </a:r>
                      <a:r>
                        <a:rPr lang="es-CO" baseline="0" dirty="0">
                          <a:latin typeface="Nunito SemiBold" pitchFamily="2" charset="0"/>
                        </a:rPr>
                        <a:t> De atenciones recibidas</a:t>
                      </a:r>
                      <a:endParaRPr lang="es-CO" dirty="0">
                        <a:latin typeface="Nunito SemiBold"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B0F0"/>
                    </a:solidFill>
                  </a:tcPr>
                </a:tc>
                <a:extLst>
                  <a:ext uri="{0D108BD9-81ED-4DB2-BD59-A6C34878D82A}">
                    <a16:rowId xmlns:a16="http://schemas.microsoft.com/office/drawing/2014/main" val="4054309550"/>
                  </a:ext>
                </a:extLst>
              </a:tr>
              <a:tr h="408937">
                <a:tc>
                  <a:txBody>
                    <a:bodyPr/>
                    <a:lstStyle/>
                    <a:p>
                      <a:pPr algn="l" rtl="0" fontAlgn="ctr"/>
                      <a:r>
                        <a:rPr lang="es-CO" sz="1800" b="0" i="0" u="none" strike="noStrike" dirty="0">
                          <a:solidFill>
                            <a:srgbClr val="000000"/>
                          </a:solidFill>
                          <a:effectLst/>
                          <a:latin typeface="Nunito" pitchFamily="2" charset="0"/>
                        </a:rPr>
                        <a:t>Atención Telefónica</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CO" dirty="0">
                          <a:latin typeface="Nunito" pitchFamily="2" charset="0"/>
                        </a:rPr>
                        <a:t>375</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extLst>
                  <a:ext uri="{0D108BD9-81ED-4DB2-BD59-A6C34878D82A}">
                    <a16:rowId xmlns:a16="http://schemas.microsoft.com/office/drawing/2014/main" val="2528852774"/>
                  </a:ext>
                </a:extLst>
              </a:tr>
              <a:tr h="408937">
                <a:tc>
                  <a:txBody>
                    <a:bodyPr/>
                    <a:lstStyle/>
                    <a:p>
                      <a:pPr algn="l" rtl="0" fontAlgn="ctr"/>
                      <a:r>
                        <a:rPr lang="es-CO" sz="1800" b="0" i="0" u="none" strike="noStrike" dirty="0">
                          <a:solidFill>
                            <a:srgbClr val="000000"/>
                          </a:solidFill>
                          <a:effectLst/>
                          <a:latin typeface="Nunito" pitchFamily="2" charset="0"/>
                        </a:rPr>
                        <a:t>Atención personal</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CO" dirty="0">
                          <a:latin typeface="Nunito" pitchFamily="2" charset="0"/>
                        </a:rPr>
                        <a:t>123</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extLst>
                  <a:ext uri="{0D108BD9-81ED-4DB2-BD59-A6C34878D82A}">
                    <a16:rowId xmlns:a16="http://schemas.microsoft.com/office/drawing/2014/main" val="2919349264"/>
                  </a:ext>
                </a:extLst>
              </a:tr>
              <a:tr h="408937">
                <a:tc>
                  <a:txBody>
                    <a:bodyPr/>
                    <a:lstStyle/>
                    <a:p>
                      <a:pPr algn="l" rtl="0" fontAlgn="ctr"/>
                      <a:r>
                        <a:rPr lang="es-CO" sz="1800" b="0" i="0" u="none" strike="noStrike" dirty="0">
                          <a:solidFill>
                            <a:srgbClr val="000000"/>
                          </a:solidFill>
                          <a:effectLst/>
                          <a:latin typeface="Nunito" pitchFamily="2" charset="0"/>
                        </a:rPr>
                        <a:t>Atención virtual</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CO" dirty="0">
                          <a:latin typeface="Nunito" pitchFamily="2" charset="0"/>
                        </a:rPr>
                        <a:t>1629</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extLst>
                  <a:ext uri="{0D108BD9-81ED-4DB2-BD59-A6C34878D82A}">
                    <a16:rowId xmlns:a16="http://schemas.microsoft.com/office/drawing/2014/main" val="2890562351"/>
                  </a:ext>
                </a:extLst>
              </a:tr>
              <a:tr h="408937">
                <a:tc>
                  <a:txBody>
                    <a:bodyPr/>
                    <a:lstStyle/>
                    <a:p>
                      <a:pPr algn="l" rtl="0" fontAlgn="ctr"/>
                      <a:r>
                        <a:rPr lang="es-CO" sz="1800" b="0" i="0" u="none" strike="noStrike" dirty="0">
                          <a:solidFill>
                            <a:srgbClr val="000000"/>
                          </a:solidFill>
                          <a:effectLst/>
                          <a:latin typeface="Nunito" pitchFamily="2" charset="0"/>
                        </a:rPr>
                        <a:t>Chat </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CO" dirty="0">
                          <a:latin typeface="Nunito" pitchFamily="2" charset="0"/>
                        </a:rPr>
                        <a:t>1312</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extLst>
                  <a:ext uri="{0D108BD9-81ED-4DB2-BD59-A6C34878D82A}">
                    <a16:rowId xmlns:a16="http://schemas.microsoft.com/office/drawing/2014/main" val="3825930369"/>
                  </a:ext>
                </a:extLst>
              </a:tr>
            </a:tbl>
          </a:graphicData>
        </a:graphic>
      </p:graphicFrame>
      <p:sp>
        <p:nvSpPr>
          <p:cNvPr id="21" name="Shape 523">
            <a:extLst>
              <a:ext uri="{FF2B5EF4-FFF2-40B4-BE49-F238E27FC236}">
                <a16:creationId xmlns:a16="http://schemas.microsoft.com/office/drawing/2014/main" id="{B1AF1413-6C62-1642-CEE8-1970D9F77AF0}"/>
              </a:ext>
            </a:extLst>
          </p:cNvPr>
          <p:cNvSpPr txBox="1"/>
          <p:nvPr/>
        </p:nvSpPr>
        <p:spPr>
          <a:xfrm>
            <a:off x="2326631" y="750534"/>
            <a:ext cx="7892700" cy="586648"/>
          </a:xfrm>
          <a:prstGeom prst="rect">
            <a:avLst/>
          </a:prstGeom>
          <a:noFill/>
          <a:ln>
            <a:noFill/>
          </a:ln>
        </p:spPr>
        <p:txBody>
          <a:bodyPr wrap="square" lIns="91425" tIns="91425" rIns="91425" bIns="91425" anchor="t" anchorCtr="0">
            <a:noAutofit/>
          </a:bodyPr>
          <a:lstStyle/>
          <a:p>
            <a:pPr algn="ctr" defTabSz="914378"/>
            <a:r>
              <a:rPr lang="es" sz="3600" b="1" dirty="0">
                <a:latin typeface="Montserrat" panose="00000500000000000000" pitchFamily="2" charset="0"/>
                <a:ea typeface="Roboto"/>
                <a:cs typeface="Roboto"/>
                <a:sym typeface="Roboto"/>
              </a:rPr>
              <a:t>Servicio al Ciudadano</a:t>
            </a:r>
          </a:p>
        </p:txBody>
      </p:sp>
    </p:spTree>
    <p:extLst>
      <p:ext uri="{BB962C8B-B14F-4D97-AF65-F5344CB8AC3E}">
        <p14:creationId xmlns:p14="http://schemas.microsoft.com/office/powerpoint/2010/main" val="1877418198"/>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agen 2">
            <a:extLst>
              <a:ext uri="{FF2B5EF4-FFF2-40B4-BE49-F238E27FC236}">
                <a16:creationId xmlns:a16="http://schemas.microsoft.com/office/drawing/2014/main" id="{2AC02DBF-5AEF-BABC-002B-1BDB08E1758B}"/>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5" name="Shape 543">
            <a:extLst>
              <a:ext uri="{FF2B5EF4-FFF2-40B4-BE49-F238E27FC236}">
                <a16:creationId xmlns:a16="http://schemas.microsoft.com/office/drawing/2014/main" id="{6F7CC298-44DB-B865-525C-F92BC811037F}"/>
              </a:ext>
            </a:extLst>
          </p:cNvPr>
          <p:cNvSpPr txBox="1"/>
          <p:nvPr/>
        </p:nvSpPr>
        <p:spPr>
          <a:xfrm>
            <a:off x="2169313" y="2775716"/>
            <a:ext cx="7892700" cy="656022"/>
          </a:xfrm>
          <a:prstGeom prst="rect">
            <a:avLst/>
          </a:prstGeom>
          <a:noFill/>
          <a:ln>
            <a:noFill/>
          </a:ln>
        </p:spPr>
        <p:txBody>
          <a:bodyPr wrap="square" lIns="91425" tIns="91425" rIns="91425" bIns="91425" anchor="t" anchorCtr="0">
            <a:noAutofit/>
          </a:bodyPr>
          <a:lstStyle/>
          <a:p>
            <a:pPr algn="ctr" defTabSz="914378"/>
            <a:r>
              <a:rPr lang="es-CO" sz="3600" b="1" dirty="0">
                <a:solidFill>
                  <a:srgbClr val="FAFDFF"/>
                </a:solidFill>
                <a:latin typeface="Montserrat" panose="00000500000000000000" pitchFamily="2" charset="0"/>
                <a:ea typeface="Roboto"/>
                <a:cs typeface="Roboto"/>
                <a:sym typeface="Roboto"/>
              </a:rPr>
              <a:t>Información Financiera</a:t>
            </a:r>
          </a:p>
          <a:p>
            <a:pPr algn="ctr" defTabSz="914378"/>
            <a:endParaRPr lang="es" sz="4800" b="1" dirty="0">
              <a:latin typeface="Roboto"/>
              <a:ea typeface="Roboto"/>
              <a:cs typeface="Roboto"/>
              <a:sym typeface="Roboto"/>
            </a:endParaRPr>
          </a:p>
        </p:txBody>
      </p:sp>
      <p:sp>
        <p:nvSpPr>
          <p:cNvPr id="8" name="Shape 546">
            <a:extLst>
              <a:ext uri="{FF2B5EF4-FFF2-40B4-BE49-F238E27FC236}">
                <a16:creationId xmlns:a16="http://schemas.microsoft.com/office/drawing/2014/main" id="{7F19DD7D-643C-173D-B92A-F42C7131051E}"/>
              </a:ext>
            </a:extLst>
          </p:cNvPr>
          <p:cNvSpPr txBox="1"/>
          <p:nvPr/>
        </p:nvSpPr>
        <p:spPr>
          <a:xfrm>
            <a:off x="3856169" y="3398983"/>
            <a:ext cx="4470000" cy="447412"/>
          </a:xfrm>
          <a:prstGeom prst="rect">
            <a:avLst/>
          </a:prstGeom>
          <a:noFill/>
          <a:ln>
            <a:noFill/>
          </a:ln>
        </p:spPr>
        <p:txBody>
          <a:bodyPr wrap="square" lIns="91425" tIns="91425" rIns="91425" bIns="91425" anchor="t" anchorCtr="0">
            <a:noAutofit/>
          </a:bodyPr>
          <a:lstStyle/>
          <a:p>
            <a:pPr algn="ctr" defTabSz="914378"/>
            <a:r>
              <a:rPr lang="es" dirty="0">
                <a:solidFill>
                  <a:srgbClr val="FAFDFF"/>
                </a:solidFill>
                <a:latin typeface="Nunito" pitchFamily="2" charset="0"/>
                <a:ea typeface="Roboto"/>
                <a:cs typeface="Roboto"/>
                <a:sym typeface="Roboto"/>
              </a:rPr>
              <a:t>Instituto Nacional para Ciegos - INCI</a:t>
            </a:r>
          </a:p>
        </p:txBody>
      </p:sp>
    </p:spTree>
    <p:extLst>
      <p:ext uri="{BB962C8B-B14F-4D97-AF65-F5344CB8AC3E}">
        <p14:creationId xmlns:p14="http://schemas.microsoft.com/office/powerpoint/2010/main" val="423756040"/>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BB191F48-2FC7-2D56-1052-68C0B29DFE56}"/>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Shape 543">
            <a:extLst>
              <a:ext uri="{FF2B5EF4-FFF2-40B4-BE49-F238E27FC236}">
                <a16:creationId xmlns:a16="http://schemas.microsoft.com/office/drawing/2014/main" id="{5DCDB686-5EFA-C81E-B63F-459502C17DE6}"/>
              </a:ext>
            </a:extLst>
          </p:cNvPr>
          <p:cNvSpPr txBox="1"/>
          <p:nvPr/>
        </p:nvSpPr>
        <p:spPr>
          <a:xfrm>
            <a:off x="2169313" y="848590"/>
            <a:ext cx="7892700" cy="656022"/>
          </a:xfrm>
          <a:prstGeom prst="rect">
            <a:avLst/>
          </a:prstGeom>
          <a:noFill/>
          <a:ln>
            <a:noFill/>
          </a:ln>
        </p:spPr>
        <p:txBody>
          <a:bodyPr wrap="square" lIns="91425" tIns="91425" rIns="91425" bIns="91425" anchor="t" anchorCtr="0">
            <a:noAutofit/>
          </a:bodyPr>
          <a:lstStyle/>
          <a:p>
            <a:pPr algn="ctr" defTabSz="914378"/>
            <a:r>
              <a:rPr lang="es-CO" sz="3600" b="1" dirty="0">
                <a:latin typeface="Montserrat" panose="00000500000000000000" pitchFamily="2" charset="0"/>
                <a:ea typeface="Roboto"/>
                <a:cs typeface="Roboto"/>
                <a:sym typeface="Roboto"/>
              </a:rPr>
              <a:t>Información Financiera</a:t>
            </a:r>
          </a:p>
          <a:p>
            <a:pPr algn="ctr" defTabSz="914378"/>
            <a:endParaRPr lang="es" sz="4800" b="1" dirty="0">
              <a:latin typeface="Roboto"/>
              <a:ea typeface="Roboto"/>
              <a:cs typeface="Roboto"/>
              <a:sym typeface="Roboto"/>
            </a:endParaRPr>
          </a:p>
        </p:txBody>
      </p:sp>
      <p:sp>
        <p:nvSpPr>
          <p:cNvPr id="3" name="CuadroTexto 2">
            <a:extLst>
              <a:ext uri="{FF2B5EF4-FFF2-40B4-BE49-F238E27FC236}">
                <a16:creationId xmlns:a16="http://schemas.microsoft.com/office/drawing/2014/main" id="{C6FEDD1E-9782-3CC3-3C74-414B93D6CB66}"/>
              </a:ext>
            </a:extLst>
          </p:cNvPr>
          <p:cNvSpPr txBox="1"/>
          <p:nvPr/>
        </p:nvSpPr>
        <p:spPr>
          <a:xfrm>
            <a:off x="1425677" y="1651824"/>
            <a:ext cx="9065342" cy="461665"/>
          </a:xfrm>
          <a:prstGeom prst="rect">
            <a:avLst/>
          </a:prstGeom>
          <a:noFill/>
        </p:spPr>
        <p:txBody>
          <a:bodyPr wrap="square" rtlCol="0">
            <a:spAutoFit/>
          </a:bodyPr>
          <a:lstStyle/>
          <a:p>
            <a:pPr algn="ctr"/>
            <a:r>
              <a:rPr lang="es-ES" sz="2400" dirty="0">
                <a:latin typeface="Nunito SemiBold" pitchFamily="2" charset="0"/>
                <a:ea typeface="Verdana" panose="020B0604030504040204" pitchFamily="34" charset="0"/>
              </a:rPr>
              <a:t>Ingresos a 31 de octubre de 2024</a:t>
            </a:r>
            <a:endParaRPr lang="es-CO" sz="2400" dirty="0">
              <a:latin typeface="Nunito SemiBold" pitchFamily="2" charset="0"/>
            </a:endParaRPr>
          </a:p>
        </p:txBody>
      </p:sp>
      <p:graphicFrame>
        <p:nvGraphicFramePr>
          <p:cNvPr id="5" name="Tabla 4">
            <a:extLst>
              <a:ext uri="{FF2B5EF4-FFF2-40B4-BE49-F238E27FC236}">
                <a16:creationId xmlns:a16="http://schemas.microsoft.com/office/drawing/2014/main" id="{0AEAC72B-5DC5-9485-BECD-11A96E4E3702}"/>
              </a:ext>
            </a:extLst>
          </p:cNvPr>
          <p:cNvGraphicFramePr>
            <a:graphicFrameLocks noGrp="1"/>
          </p:cNvGraphicFramePr>
          <p:nvPr>
            <p:extLst>
              <p:ext uri="{D42A27DB-BD31-4B8C-83A1-F6EECF244321}">
                <p14:modId xmlns:p14="http://schemas.microsoft.com/office/powerpoint/2010/main" val="3083240992"/>
              </p:ext>
            </p:extLst>
          </p:nvPr>
        </p:nvGraphicFramePr>
        <p:xfrm>
          <a:off x="690717" y="2340306"/>
          <a:ext cx="10810566" cy="3347720"/>
        </p:xfrm>
        <a:graphic>
          <a:graphicData uri="http://schemas.openxmlformats.org/drawingml/2006/table">
            <a:tbl>
              <a:tblPr firstRow="1" bandRow="1">
                <a:tableStyleId>{5C22544A-7EE6-4342-B048-85BDC9FD1C3A}</a:tableStyleId>
              </a:tblPr>
              <a:tblGrid>
                <a:gridCol w="2475270">
                  <a:extLst>
                    <a:ext uri="{9D8B030D-6E8A-4147-A177-3AD203B41FA5}">
                      <a16:colId xmlns:a16="http://schemas.microsoft.com/office/drawing/2014/main" val="873878264"/>
                    </a:ext>
                  </a:extLst>
                </a:gridCol>
                <a:gridCol w="1671484">
                  <a:extLst>
                    <a:ext uri="{9D8B030D-6E8A-4147-A177-3AD203B41FA5}">
                      <a16:colId xmlns:a16="http://schemas.microsoft.com/office/drawing/2014/main" val="1343099586"/>
                    </a:ext>
                  </a:extLst>
                </a:gridCol>
                <a:gridCol w="1809135">
                  <a:extLst>
                    <a:ext uri="{9D8B030D-6E8A-4147-A177-3AD203B41FA5}">
                      <a16:colId xmlns:a16="http://schemas.microsoft.com/office/drawing/2014/main" val="536224213"/>
                    </a:ext>
                  </a:extLst>
                </a:gridCol>
                <a:gridCol w="1307786">
                  <a:extLst>
                    <a:ext uri="{9D8B030D-6E8A-4147-A177-3AD203B41FA5}">
                      <a16:colId xmlns:a16="http://schemas.microsoft.com/office/drawing/2014/main" val="3941696425"/>
                    </a:ext>
                  </a:extLst>
                </a:gridCol>
                <a:gridCol w="1745130">
                  <a:extLst>
                    <a:ext uri="{9D8B030D-6E8A-4147-A177-3AD203B41FA5}">
                      <a16:colId xmlns:a16="http://schemas.microsoft.com/office/drawing/2014/main" val="3573211316"/>
                    </a:ext>
                  </a:extLst>
                </a:gridCol>
                <a:gridCol w="1801761">
                  <a:extLst>
                    <a:ext uri="{9D8B030D-6E8A-4147-A177-3AD203B41FA5}">
                      <a16:colId xmlns:a16="http://schemas.microsoft.com/office/drawing/2014/main" val="650503875"/>
                    </a:ext>
                  </a:extLst>
                </a:gridCol>
              </a:tblGrid>
              <a:tr h="223023">
                <a:tc>
                  <a:txBody>
                    <a:bodyPr/>
                    <a:lstStyle/>
                    <a:p>
                      <a:pPr algn="ctr"/>
                      <a:r>
                        <a:rPr lang="es-CO" sz="1700" dirty="0">
                          <a:latin typeface="Nunito SemiBold" pitchFamily="2" charset="0"/>
                        </a:rPr>
                        <a:t>Descripción</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B0F0"/>
                    </a:solidFill>
                  </a:tcPr>
                </a:tc>
                <a:tc>
                  <a:txBody>
                    <a:bodyPr/>
                    <a:lstStyle/>
                    <a:p>
                      <a:pPr algn="ctr"/>
                      <a:r>
                        <a:rPr lang="es-CO" sz="1700" dirty="0">
                          <a:latin typeface="Nunito SemiBold" pitchFamily="2" charset="0"/>
                        </a:rPr>
                        <a:t>Aforo inicial</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B0F0"/>
                    </a:solidFill>
                  </a:tcPr>
                </a:tc>
                <a:tc>
                  <a:txBody>
                    <a:bodyPr/>
                    <a:lstStyle/>
                    <a:p>
                      <a:pPr algn="ctr"/>
                      <a:r>
                        <a:rPr lang="es-CO" sz="1700" dirty="0">
                          <a:latin typeface="Nunito SemiBold" pitchFamily="2" charset="0"/>
                        </a:rPr>
                        <a:t>Recaudo en efectivo acumulado</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B0F0"/>
                    </a:solidFill>
                  </a:tcPr>
                </a:tc>
                <a:tc>
                  <a:txBody>
                    <a:bodyPr/>
                    <a:lstStyle/>
                    <a:p>
                      <a:pPr algn="ctr"/>
                      <a:r>
                        <a:rPr lang="es-CO" sz="1700" dirty="0">
                          <a:latin typeface="Nunito SemiBold" pitchFamily="2" charset="0"/>
                        </a:rPr>
                        <a:t>Devoluciones pagadas acumuladas</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B0F0"/>
                    </a:solidFill>
                  </a:tcPr>
                </a:tc>
                <a:tc>
                  <a:txBody>
                    <a:bodyPr/>
                    <a:lstStyle/>
                    <a:p>
                      <a:pPr algn="ctr"/>
                      <a:r>
                        <a:rPr lang="es-CO" sz="1700" dirty="0">
                          <a:latin typeface="Nunito SemiBold" pitchFamily="2" charset="0"/>
                        </a:rPr>
                        <a:t>Recaudo en efectivo acumulado neto</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B0F0"/>
                    </a:solidFill>
                  </a:tcPr>
                </a:tc>
                <a:tc>
                  <a:txBody>
                    <a:bodyPr/>
                    <a:lstStyle/>
                    <a:p>
                      <a:pPr algn="ctr"/>
                      <a:r>
                        <a:rPr lang="es-CO" sz="1700" dirty="0">
                          <a:latin typeface="Nunito SemiBold" pitchFamily="2" charset="0"/>
                        </a:rPr>
                        <a:t>Saldo de aforo por recaudar</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B0F0"/>
                    </a:solidFill>
                  </a:tcPr>
                </a:tc>
                <a:extLst>
                  <a:ext uri="{0D108BD9-81ED-4DB2-BD59-A6C34878D82A}">
                    <a16:rowId xmlns:a16="http://schemas.microsoft.com/office/drawing/2014/main" val="661748792"/>
                  </a:ext>
                </a:extLst>
              </a:tr>
              <a:tr h="370840">
                <a:tc>
                  <a:txBody>
                    <a:bodyPr/>
                    <a:lstStyle/>
                    <a:p>
                      <a:r>
                        <a:rPr lang="es-ES" sz="1700" dirty="0">
                          <a:latin typeface="Nunito" pitchFamily="2" charset="0"/>
                        </a:rPr>
                        <a:t>Recursos propios de establecimientos públicos</a:t>
                      </a:r>
                      <a:endParaRPr lang="es-CO" sz="1700" dirty="0">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CO" sz="1600" dirty="0">
                          <a:latin typeface="Nunito" pitchFamily="2" charset="0"/>
                        </a:rPr>
                        <a:t>$1.935.320.616</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CO" sz="1600" dirty="0">
                          <a:latin typeface="Nunito" pitchFamily="2" charset="0"/>
                        </a:rPr>
                        <a:t>$231.137.979,05</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ES" sz="1600" dirty="0">
                          <a:latin typeface="Nunito" pitchFamily="2" charset="0"/>
                        </a:rPr>
                        <a:t>0</a:t>
                      </a:r>
                      <a:endParaRPr lang="es-CO" sz="1600" dirty="0">
                        <a:latin typeface="Nunito"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CO" sz="1400" dirty="0">
                          <a:latin typeface="Nunito" pitchFamily="2" charset="0"/>
                        </a:rPr>
                        <a:t>$231.137.979,05</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CO" sz="1500" dirty="0">
                          <a:latin typeface="Nunito" pitchFamily="2" charset="0"/>
                        </a:rPr>
                        <a:t>$1.704.182.636,95</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extLst>
                  <a:ext uri="{0D108BD9-81ED-4DB2-BD59-A6C34878D82A}">
                    <a16:rowId xmlns:a16="http://schemas.microsoft.com/office/drawing/2014/main" val="2302208090"/>
                  </a:ext>
                </a:extLst>
              </a:tr>
              <a:tr h="370840">
                <a:tc>
                  <a:txBody>
                    <a:bodyPr/>
                    <a:lstStyle/>
                    <a:p>
                      <a:r>
                        <a:rPr lang="es-ES" sz="1700" dirty="0">
                          <a:latin typeface="Nunito" pitchFamily="2" charset="0"/>
                        </a:rPr>
                        <a:t>Venta de bienes y servicios</a:t>
                      </a:r>
                      <a:endParaRPr lang="es-CO" sz="1700" dirty="0">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CO" sz="1600" dirty="0">
                          <a:latin typeface="Nunito" pitchFamily="2" charset="0"/>
                        </a:rPr>
                        <a:t>$500.000.000</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600" dirty="0">
                          <a:latin typeface="Nunito" pitchFamily="2" charset="0"/>
                        </a:rPr>
                        <a:t>$231.137.979,05</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ES" sz="1600" dirty="0">
                          <a:latin typeface="Nunito" pitchFamily="2" charset="0"/>
                        </a:rPr>
                        <a:t>0</a:t>
                      </a:r>
                      <a:endParaRPr lang="es-CO" sz="1600" dirty="0">
                        <a:latin typeface="Nunito"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CO" sz="1400" dirty="0">
                          <a:latin typeface="Nunito" pitchFamily="2" charset="0"/>
                        </a:rPr>
                        <a:t>$231.137.979,05</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CO" sz="1500" dirty="0">
                          <a:latin typeface="Nunito" pitchFamily="2" charset="0"/>
                        </a:rPr>
                        <a:t>$268.862.020,95</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extLst>
                  <a:ext uri="{0D108BD9-81ED-4DB2-BD59-A6C34878D82A}">
                    <a16:rowId xmlns:a16="http://schemas.microsoft.com/office/drawing/2014/main" val="2936324233"/>
                  </a:ext>
                </a:extLst>
              </a:tr>
              <a:tr h="370840">
                <a:tc>
                  <a:txBody>
                    <a:bodyPr/>
                    <a:lstStyle/>
                    <a:p>
                      <a:r>
                        <a:rPr lang="es-CO" sz="1700" dirty="0">
                          <a:latin typeface="Nunito" pitchFamily="2" charset="0"/>
                        </a:rPr>
                        <a:t>Recursos de capital</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CO" sz="1600" dirty="0">
                          <a:latin typeface="Nunito" pitchFamily="2" charset="0"/>
                        </a:rPr>
                        <a:t>$1.435.320.616</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ES" sz="1600" dirty="0">
                          <a:latin typeface="Nunito" pitchFamily="2" charset="0"/>
                        </a:rPr>
                        <a:t>0</a:t>
                      </a:r>
                      <a:endParaRPr lang="es-CO" sz="1600" dirty="0">
                        <a:latin typeface="Nunito"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ES" sz="1600" dirty="0">
                          <a:latin typeface="Nunito" pitchFamily="2" charset="0"/>
                        </a:rPr>
                        <a:t>0</a:t>
                      </a:r>
                      <a:endParaRPr lang="es-CO" sz="1600" dirty="0">
                        <a:latin typeface="Nunito"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ES" sz="1600" dirty="0">
                          <a:latin typeface="Nunito" pitchFamily="2" charset="0"/>
                        </a:rPr>
                        <a:t>0</a:t>
                      </a:r>
                      <a:endParaRPr lang="es-CO" sz="1600" dirty="0">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CO" sz="1500" dirty="0">
                          <a:latin typeface="Nunito" pitchFamily="2" charset="0"/>
                        </a:rPr>
                        <a:t>$1.435.320.616</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extLst>
                  <a:ext uri="{0D108BD9-81ED-4DB2-BD59-A6C34878D82A}">
                    <a16:rowId xmlns:a16="http://schemas.microsoft.com/office/drawing/2014/main" val="1059580983"/>
                  </a:ext>
                </a:extLst>
              </a:tr>
              <a:tr h="370840">
                <a:tc>
                  <a:txBody>
                    <a:bodyPr/>
                    <a:lstStyle/>
                    <a:p>
                      <a:r>
                        <a:rPr lang="es-CO" sz="1700" dirty="0">
                          <a:latin typeface="Nunito" pitchFamily="2" charset="0"/>
                        </a:rPr>
                        <a:t>Excedentes financieros</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600" dirty="0">
                          <a:latin typeface="Nunito" pitchFamily="2" charset="0"/>
                        </a:rPr>
                        <a:t>$1.435.320.616</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ES" sz="1600" dirty="0">
                          <a:latin typeface="Nunito" pitchFamily="2" charset="0"/>
                        </a:rPr>
                        <a:t>0</a:t>
                      </a:r>
                      <a:endParaRPr lang="es-CO" sz="1600" dirty="0">
                        <a:latin typeface="Nunito"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ES" sz="1600" dirty="0">
                          <a:latin typeface="Nunito" pitchFamily="2" charset="0"/>
                        </a:rPr>
                        <a:t>0</a:t>
                      </a:r>
                      <a:endParaRPr lang="es-CO" sz="1600" dirty="0">
                        <a:latin typeface="Nunito"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ES" sz="1600" dirty="0">
                          <a:latin typeface="Nunito" pitchFamily="2" charset="0"/>
                        </a:rPr>
                        <a:t>0</a:t>
                      </a:r>
                      <a:endParaRPr lang="es-CO" sz="1600" dirty="0">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CO" sz="1500" dirty="0">
                          <a:latin typeface="Nunito" pitchFamily="2" charset="0"/>
                        </a:rPr>
                        <a:t>$1.435.320.616</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extLst>
                  <a:ext uri="{0D108BD9-81ED-4DB2-BD59-A6C34878D82A}">
                    <a16:rowId xmlns:a16="http://schemas.microsoft.com/office/drawing/2014/main" val="1727007140"/>
                  </a:ext>
                </a:extLst>
              </a:tr>
            </a:tbl>
          </a:graphicData>
        </a:graphic>
      </p:graphicFrame>
    </p:spTree>
    <p:extLst>
      <p:ext uri="{BB962C8B-B14F-4D97-AF65-F5344CB8AC3E}">
        <p14:creationId xmlns:p14="http://schemas.microsoft.com/office/powerpoint/2010/main" val="193853547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9C9017A8-6404-0E4D-FAD7-570E2EE75B01}"/>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CuadroTexto 1">
            <a:extLst>
              <a:ext uri="{FF2B5EF4-FFF2-40B4-BE49-F238E27FC236}">
                <a16:creationId xmlns:a16="http://schemas.microsoft.com/office/drawing/2014/main" id="{D8E7C751-BF8F-45B6-B791-A02CF5866106}"/>
              </a:ext>
            </a:extLst>
          </p:cNvPr>
          <p:cNvSpPr txBox="1"/>
          <p:nvPr/>
        </p:nvSpPr>
        <p:spPr>
          <a:xfrm>
            <a:off x="1420761" y="243168"/>
            <a:ext cx="9350478" cy="707886"/>
          </a:xfrm>
          <a:prstGeom prst="rect">
            <a:avLst/>
          </a:prstGeom>
          <a:noFill/>
        </p:spPr>
        <p:txBody>
          <a:bodyPr wrap="square" rtlCol="0">
            <a:spAutoFit/>
          </a:bodyPr>
          <a:lstStyle/>
          <a:p>
            <a:pPr algn="ctr"/>
            <a:r>
              <a:rPr lang="es-ES" sz="2000" dirty="0">
                <a:latin typeface="Nunito SemiBold" pitchFamily="2" charset="0"/>
              </a:rPr>
              <a:t>Presupuesto gastos de funcionamiento</a:t>
            </a:r>
          </a:p>
          <a:p>
            <a:pPr algn="ctr"/>
            <a:r>
              <a:rPr lang="es-ES" sz="2000" dirty="0">
                <a:latin typeface="Nunito SemiBold" pitchFamily="2" charset="0"/>
              </a:rPr>
              <a:t>a 31 de octubre de 2024</a:t>
            </a:r>
            <a:endParaRPr lang="es-CO" sz="2000" dirty="0">
              <a:latin typeface="Nunito SemiBold" pitchFamily="2" charset="0"/>
            </a:endParaRPr>
          </a:p>
        </p:txBody>
      </p:sp>
      <p:graphicFrame>
        <p:nvGraphicFramePr>
          <p:cNvPr id="3" name="Tabla 2">
            <a:extLst>
              <a:ext uri="{FF2B5EF4-FFF2-40B4-BE49-F238E27FC236}">
                <a16:creationId xmlns:a16="http://schemas.microsoft.com/office/drawing/2014/main" id="{69EB2DB0-DC0A-C963-5E70-67E311D5F210}"/>
              </a:ext>
            </a:extLst>
          </p:cNvPr>
          <p:cNvGraphicFramePr>
            <a:graphicFrameLocks noGrp="1"/>
          </p:cNvGraphicFramePr>
          <p:nvPr>
            <p:extLst>
              <p:ext uri="{D42A27DB-BD31-4B8C-83A1-F6EECF244321}">
                <p14:modId xmlns:p14="http://schemas.microsoft.com/office/powerpoint/2010/main" val="1020313610"/>
              </p:ext>
            </p:extLst>
          </p:nvPr>
        </p:nvGraphicFramePr>
        <p:xfrm>
          <a:off x="745611" y="1040623"/>
          <a:ext cx="10700778" cy="5220266"/>
        </p:xfrm>
        <a:graphic>
          <a:graphicData uri="http://schemas.openxmlformats.org/drawingml/2006/table">
            <a:tbl>
              <a:tblPr firstRow="1" bandRow="1">
                <a:tableStyleId>{5C22544A-7EE6-4342-B048-85BDC9FD1C3A}</a:tableStyleId>
              </a:tblPr>
              <a:tblGrid>
                <a:gridCol w="4376995">
                  <a:extLst>
                    <a:ext uri="{9D8B030D-6E8A-4147-A177-3AD203B41FA5}">
                      <a16:colId xmlns:a16="http://schemas.microsoft.com/office/drawing/2014/main" val="3454622926"/>
                    </a:ext>
                  </a:extLst>
                </a:gridCol>
                <a:gridCol w="1514168">
                  <a:extLst>
                    <a:ext uri="{9D8B030D-6E8A-4147-A177-3AD203B41FA5}">
                      <a16:colId xmlns:a16="http://schemas.microsoft.com/office/drawing/2014/main" val="260609222"/>
                    </a:ext>
                  </a:extLst>
                </a:gridCol>
                <a:gridCol w="1455174">
                  <a:extLst>
                    <a:ext uri="{9D8B030D-6E8A-4147-A177-3AD203B41FA5}">
                      <a16:colId xmlns:a16="http://schemas.microsoft.com/office/drawing/2014/main" val="1468611454"/>
                    </a:ext>
                  </a:extLst>
                </a:gridCol>
                <a:gridCol w="1524000">
                  <a:extLst>
                    <a:ext uri="{9D8B030D-6E8A-4147-A177-3AD203B41FA5}">
                      <a16:colId xmlns:a16="http://schemas.microsoft.com/office/drawing/2014/main" val="1808221624"/>
                    </a:ext>
                  </a:extLst>
                </a:gridCol>
                <a:gridCol w="1002891">
                  <a:extLst>
                    <a:ext uri="{9D8B030D-6E8A-4147-A177-3AD203B41FA5}">
                      <a16:colId xmlns:a16="http://schemas.microsoft.com/office/drawing/2014/main" val="3966138928"/>
                    </a:ext>
                  </a:extLst>
                </a:gridCol>
                <a:gridCol w="827550">
                  <a:extLst>
                    <a:ext uri="{9D8B030D-6E8A-4147-A177-3AD203B41FA5}">
                      <a16:colId xmlns:a16="http://schemas.microsoft.com/office/drawing/2014/main" val="1045864799"/>
                    </a:ext>
                  </a:extLst>
                </a:gridCol>
              </a:tblGrid>
              <a:tr h="489642">
                <a:tc>
                  <a:txBody>
                    <a:bodyPr/>
                    <a:lstStyle/>
                    <a:p>
                      <a:pPr algn="ctr"/>
                      <a:r>
                        <a:rPr lang="es-ES" sz="1200" b="0" dirty="0">
                          <a:latin typeface="Nunito SemiBold" pitchFamily="2" charset="0"/>
                        </a:rPr>
                        <a:t>Concepto</a:t>
                      </a:r>
                      <a:endParaRPr lang="es-CO" sz="1200" b="0" dirty="0">
                        <a:latin typeface="Nunito SemiBold"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tc>
                  <a:txBody>
                    <a:bodyPr/>
                    <a:lstStyle/>
                    <a:p>
                      <a:pPr algn="ctr"/>
                      <a:r>
                        <a:rPr lang="es-CO" sz="1000" b="0" dirty="0">
                          <a:latin typeface="Nunito SemiBold" pitchFamily="2" charset="0"/>
                        </a:rPr>
                        <a:t>Apropiación VIG. DEP.GSTO.</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tc>
                  <a:txBody>
                    <a:bodyPr/>
                    <a:lstStyle/>
                    <a:p>
                      <a:pPr algn="ctr"/>
                      <a:r>
                        <a:rPr lang="es-CO" sz="1000" b="0" dirty="0">
                          <a:latin typeface="Nunito SemiBold" pitchFamily="2" charset="0"/>
                        </a:rPr>
                        <a:t>Total</a:t>
                      </a:r>
                    </a:p>
                    <a:p>
                      <a:pPr algn="ctr"/>
                      <a:r>
                        <a:rPr lang="es-CO" sz="1000" b="0" dirty="0">
                          <a:latin typeface="Nunito SemiBold" pitchFamily="2" charset="0"/>
                        </a:rPr>
                        <a:t>COMPROM.  GSTOS</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tc>
                  <a:txBody>
                    <a:bodyPr/>
                    <a:lstStyle/>
                    <a:p>
                      <a:pPr algn="ctr"/>
                      <a:r>
                        <a:rPr lang="es-CO" sz="1000" b="0" dirty="0">
                          <a:latin typeface="Nunito SemiBold" pitchFamily="2" charset="0"/>
                        </a:rPr>
                        <a:t>Pagos</a:t>
                      </a:r>
                    </a:p>
                    <a:p>
                      <a:pPr algn="ctr"/>
                      <a:r>
                        <a:rPr lang="es-CO" sz="1000" b="0" dirty="0">
                          <a:latin typeface="Nunito SemiBold" pitchFamily="2" charset="0"/>
                        </a:rPr>
                        <a:t>DEP.GSTOS</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tc>
                  <a:txBody>
                    <a:bodyPr/>
                    <a:lstStyle/>
                    <a:p>
                      <a:pPr algn="ctr"/>
                      <a:r>
                        <a:rPr lang="es-CO" sz="1000" b="0" dirty="0">
                          <a:latin typeface="Nunito SemiBold" pitchFamily="2" charset="0"/>
                        </a:rPr>
                        <a:t>% COMPROM</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tc>
                  <a:txBody>
                    <a:bodyPr/>
                    <a:lstStyle/>
                    <a:p>
                      <a:pPr algn="ctr"/>
                      <a:r>
                        <a:rPr lang="es-CO" sz="1200" b="0" dirty="0">
                          <a:latin typeface="Nunito SemiBold" pitchFamily="2" charset="0"/>
                        </a:rPr>
                        <a:t>% Pagos</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extLst>
                  <a:ext uri="{0D108BD9-81ED-4DB2-BD59-A6C34878D82A}">
                    <a16:rowId xmlns:a16="http://schemas.microsoft.com/office/drawing/2014/main" val="2470652599"/>
                  </a:ext>
                </a:extLst>
              </a:tr>
              <a:tr h="278272">
                <a:tc>
                  <a:txBody>
                    <a:bodyPr/>
                    <a:lstStyle/>
                    <a:p>
                      <a:r>
                        <a:rPr lang="es-CO" sz="1050" dirty="0">
                          <a:latin typeface="Nunito" pitchFamily="2" charset="0"/>
                        </a:rPr>
                        <a:t>Salario</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$4.195.123.405</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$3.015.723.265</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$3.015.723.265</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72%</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ES" sz="1050" dirty="0">
                          <a:latin typeface="Nunito" pitchFamily="2" charset="0"/>
                        </a:rPr>
                        <a:t>72%</a:t>
                      </a:r>
                      <a:endParaRPr lang="es-CO" sz="1050" dirty="0">
                        <a:latin typeface="Nunito" pitchFamily="2" charset="0"/>
                      </a:endParaRP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extLst>
                  <a:ext uri="{0D108BD9-81ED-4DB2-BD59-A6C34878D82A}">
                    <a16:rowId xmlns:a16="http://schemas.microsoft.com/office/drawing/2014/main" val="2384291155"/>
                  </a:ext>
                </a:extLst>
              </a:tr>
              <a:tr h="278272">
                <a:tc>
                  <a:txBody>
                    <a:bodyPr/>
                    <a:lstStyle/>
                    <a:p>
                      <a:r>
                        <a:rPr lang="es-ES" sz="1050" dirty="0">
                          <a:latin typeface="Nunito" pitchFamily="2" charset="0"/>
                        </a:rPr>
                        <a:t>Contribuciones inherentes a la nómina</a:t>
                      </a:r>
                      <a:endParaRPr lang="es-CO" sz="1050" dirty="0">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$1.486.180.944</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$1.130.694.249</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$1.130.694.249</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76%</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ES" sz="1050" dirty="0">
                          <a:latin typeface="Nunito" pitchFamily="2" charset="0"/>
                        </a:rPr>
                        <a:t>76%</a:t>
                      </a:r>
                      <a:endParaRPr lang="es-CO" sz="1050" dirty="0">
                        <a:latin typeface="Nunito" pitchFamily="2" charset="0"/>
                      </a:endParaRP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extLst>
                  <a:ext uri="{0D108BD9-81ED-4DB2-BD59-A6C34878D82A}">
                    <a16:rowId xmlns:a16="http://schemas.microsoft.com/office/drawing/2014/main" val="1443503575"/>
                  </a:ext>
                </a:extLst>
              </a:tr>
              <a:tr h="278272">
                <a:tc>
                  <a:txBody>
                    <a:bodyPr/>
                    <a:lstStyle/>
                    <a:p>
                      <a:r>
                        <a:rPr lang="es-CO" sz="1050" dirty="0">
                          <a:latin typeface="Nunito" pitchFamily="2" charset="0"/>
                        </a:rPr>
                        <a:t>Remuneraciones no constitutivas de factor salarial</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$542.777.418</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$441.936.008</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$441.936.008</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81%</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ES" sz="1050" dirty="0">
                          <a:latin typeface="Nunito" pitchFamily="2" charset="0"/>
                        </a:rPr>
                        <a:t>81%</a:t>
                      </a:r>
                      <a:endParaRPr lang="es-CO" sz="1050" dirty="0">
                        <a:latin typeface="Nunito" pitchFamily="2" charset="0"/>
                      </a:endParaRP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extLst>
                  <a:ext uri="{0D108BD9-81ED-4DB2-BD59-A6C34878D82A}">
                    <a16:rowId xmlns:a16="http://schemas.microsoft.com/office/drawing/2014/main" val="3126262405"/>
                  </a:ext>
                </a:extLst>
              </a:tr>
              <a:tr h="278272">
                <a:tc>
                  <a:txBody>
                    <a:bodyPr/>
                    <a:lstStyle/>
                    <a:p>
                      <a:r>
                        <a:rPr lang="es-CO" sz="1050" b="1" dirty="0">
                          <a:solidFill>
                            <a:schemeClr val="bg1"/>
                          </a:solidFill>
                          <a:latin typeface="Nunito" pitchFamily="2" charset="0"/>
                        </a:rPr>
                        <a:t>Total gastos de personal</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$6.224.081.767</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$4.588.353.522</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050" b="1" dirty="0">
                          <a:solidFill>
                            <a:schemeClr val="bg1"/>
                          </a:solidFill>
                          <a:latin typeface="Nunito" pitchFamily="2" charset="0"/>
                        </a:rPr>
                        <a:t>$4.588.353.522</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050" b="1" dirty="0">
                          <a:solidFill>
                            <a:schemeClr val="bg1"/>
                          </a:solidFill>
                          <a:latin typeface="Nunito" pitchFamily="2" charset="0"/>
                        </a:rPr>
                        <a:t>74%</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ES" sz="1050" b="1" u="none" dirty="0">
                          <a:solidFill>
                            <a:schemeClr val="bg1"/>
                          </a:solidFill>
                          <a:latin typeface="Nunito" pitchFamily="2" charset="0"/>
                        </a:rPr>
                        <a:t>74%</a:t>
                      </a:r>
                      <a:endParaRPr lang="es-CO" sz="1050" b="1" u="none" dirty="0">
                        <a:solidFill>
                          <a:schemeClr val="bg1"/>
                        </a:solidFill>
                        <a:latin typeface="Nunito" pitchFamily="2" charset="0"/>
                      </a:endParaRP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extLst>
                  <a:ext uri="{0D108BD9-81ED-4DB2-BD59-A6C34878D82A}">
                    <a16:rowId xmlns:a16="http://schemas.microsoft.com/office/drawing/2014/main" val="3631412026"/>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ES" sz="1050" dirty="0">
                          <a:latin typeface="Nunito" pitchFamily="2" charset="0"/>
                        </a:rPr>
                        <a:t>Materiales y suministros – Recursos Nación</a:t>
                      </a:r>
                      <a:endParaRPr lang="es-CO" sz="1050" dirty="0">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$57.654.441,7</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$50.419.317,64</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$42.781.991,13</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87%</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74%</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extLst>
                  <a:ext uri="{0D108BD9-81ED-4DB2-BD59-A6C34878D82A}">
                    <a16:rowId xmlns:a16="http://schemas.microsoft.com/office/drawing/2014/main" val="2742236707"/>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ES" sz="1050" dirty="0">
                          <a:latin typeface="Nunito" pitchFamily="2" charset="0"/>
                        </a:rPr>
                        <a:t>Adquisición de servicios - Recursos Nación</a:t>
                      </a:r>
                      <a:endParaRPr lang="es-CO" sz="1050" dirty="0">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$716.663.677,3</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$647.871.385,54</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$523.098.511,89</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90%</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73%</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extLst>
                  <a:ext uri="{0D108BD9-81ED-4DB2-BD59-A6C34878D82A}">
                    <a16:rowId xmlns:a16="http://schemas.microsoft.com/office/drawing/2014/main" val="2101661247"/>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ES" sz="1050" dirty="0">
                          <a:latin typeface="Nunito" pitchFamily="2" charset="0"/>
                        </a:rPr>
                        <a:t>Adquisición de servicios - Recursos Propios</a:t>
                      </a:r>
                      <a:endParaRPr lang="es-CO" sz="1050" dirty="0">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$13.559.375</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$13.309.569,97</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$13.023.880</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050" dirty="0">
                          <a:latin typeface="Nunito" pitchFamily="2" charset="0"/>
                        </a:rPr>
                        <a:t>98%</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050" dirty="0">
                          <a:latin typeface="Nunito" pitchFamily="2" charset="0"/>
                        </a:rPr>
                        <a:t>96%</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extLst>
                  <a:ext uri="{0D108BD9-81ED-4DB2-BD59-A6C34878D82A}">
                    <a16:rowId xmlns:a16="http://schemas.microsoft.com/office/drawing/2014/main" val="2702642271"/>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ES" sz="1050" b="1" dirty="0">
                          <a:solidFill>
                            <a:schemeClr val="bg1"/>
                          </a:solidFill>
                          <a:latin typeface="Nunito" pitchFamily="2" charset="0"/>
                        </a:rPr>
                        <a:t>Total gastos de adquisición de bienes y servicios</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$787.877.494</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$711.600.273,15</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$578.904.383,02</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ES" sz="1050" b="1" dirty="0">
                          <a:solidFill>
                            <a:schemeClr val="bg1"/>
                          </a:solidFill>
                          <a:latin typeface="Nunito" pitchFamily="2" charset="0"/>
                        </a:rPr>
                        <a:t>90%</a:t>
                      </a:r>
                      <a:endParaRPr lang="es-CO" sz="1050" b="1" dirty="0">
                        <a:solidFill>
                          <a:schemeClr val="bg1"/>
                        </a:solidFill>
                        <a:latin typeface="Nunito" pitchFamily="2" charset="0"/>
                      </a:endParaRP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ES" sz="1050" b="1" dirty="0">
                          <a:solidFill>
                            <a:schemeClr val="bg1"/>
                          </a:solidFill>
                          <a:latin typeface="Nunito" pitchFamily="2" charset="0"/>
                        </a:rPr>
                        <a:t>73%</a:t>
                      </a:r>
                      <a:endParaRPr lang="es-CO" sz="1050" b="1" dirty="0">
                        <a:solidFill>
                          <a:schemeClr val="bg1"/>
                        </a:solidFill>
                        <a:latin typeface="Nunito" pitchFamily="2" charset="0"/>
                      </a:endParaRP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extLst>
                  <a:ext uri="{0D108BD9-81ED-4DB2-BD59-A6C34878D82A}">
                    <a16:rowId xmlns:a16="http://schemas.microsoft.com/office/drawing/2014/main" val="747422409"/>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sz="1050" dirty="0"/>
                        <a:t>Transferencias corrientes</a:t>
                      </a:r>
                      <a:endParaRPr lang="es-ES" sz="1050" dirty="0">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$447.552.069</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$289707691</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$289.707.691</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65%</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65%</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extLst>
                  <a:ext uri="{0D108BD9-81ED-4DB2-BD59-A6C34878D82A}">
                    <a16:rowId xmlns:a16="http://schemas.microsoft.com/office/drawing/2014/main" val="3860560032"/>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ES" sz="1050" dirty="0"/>
                        <a:t>Incapacidades y licencias de maternidad y paternidad (no de pensiones)</a:t>
                      </a:r>
                      <a:endParaRPr lang="es-ES" sz="1050" dirty="0">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$19.698.155</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$17160244</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$17.160.244</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87%</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87%</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extLst>
                  <a:ext uri="{0D108BD9-81ED-4DB2-BD59-A6C34878D82A}">
                    <a16:rowId xmlns:a16="http://schemas.microsoft.com/office/drawing/2014/main" val="2786128051"/>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sz="1050" dirty="0"/>
                        <a:t>Sentencias y conciliaciones</a:t>
                      </a:r>
                      <a:endParaRPr lang="es-ES" sz="1050" dirty="0">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$427.853.914</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$272.547447</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$272.547.447</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64%</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64%</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extLst>
                  <a:ext uri="{0D108BD9-81ED-4DB2-BD59-A6C34878D82A}">
                    <a16:rowId xmlns:a16="http://schemas.microsoft.com/office/drawing/2014/main" val="874427135"/>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ES" sz="1050" dirty="0"/>
                        <a:t>Impuesto predial y sobretasa ambiental</a:t>
                      </a:r>
                      <a:endParaRPr lang="es-ES" sz="1050" dirty="0">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050" dirty="0">
                          <a:latin typeface="Nunito" pitchFamily="2" charset="0"/>
                        </a:rPr>
                        <a:t>$29.446.799</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$29066179</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$29.066.179</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99%</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99%</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extLst>
                  <a:ext uri="{0D108BD9-81ED-4DB2-BD59-A6C34878D82A}">
                    <a16:rowId xmlns:a16="http://schemas.microsoft.com/office/drawing/2014/main" val="3622003177"/>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ES" sz="1050" dirty="0"/>
                        <a:t>Impuesto de industria y comercio</a:t>
                      </a:r>
                      <a:endParaRPr lang="es-ES" sz="1050" dirty="0">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$12.455.331</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$10721000</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$10.721.000</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86%</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dirty="0">
                          <a:latin typeface="Nunito" pitchFamily="2" charset="0"/>
                        </a:rPr>
                        <a:t>86%</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extLst>
                  <a:ext uri="{0D108BD9-81ED-4DB2-BD59-A6C34878D82A}">
                    <a16:rowId xmlns:a16="http://schemas.microsoft.com/office/drawing/2014/main" val="2307715768"/>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sz="1050" dirty="0"/>
                        <a:t>Impuesto sobre vehículos automotores</a:t>
                      </a:r>
                      <a:endParaRPr lang="es-ES" sz="1050" dirty="0">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$100.000</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$87000</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$87.000</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87%</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87%</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extLst>
                  <a:ext uri="{0D108BD9-81ED-4DB2-BD59-A6C34878D82A}">
                    <a16:rowId xmlns:a16="http://schemas.microsoft.com/office/drawing/2014/main" val="1809958442"/>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sz="1050" b="1" dirty="0">
                          <a:solidFill>
                            <a:schemeClr val="bg1"/>
                          </a:solidFill>
                        </a:rPr>
                        <a:t>Total gastos de transferencias</a:t>
                      </a:r>
                      <a:endParaRPr lang="es-ES" sz="1050" b="1" dirty="0">
                        <a:solidFill>
                          <a:schemeClr val="bg1"/>
                        </a:solidFill>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$489.554.199</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$329.581.870</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050" b="1" dirty="0">
                          <a:solidFill>
                            <a:schemeClr val="bg1"/>
                          </a:solidFill>
                          <a:latin typeface="Nunito" pitchFamily="2" charset="0"/>
                        </a:rPr>
                        <a:t>$329.581.870</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dirty="0">
                          <a:solidFill>
                            <a:schemeClr val="bg1"/>
                          </a:solidFill>
                          <a:latin typeface="Nunito" pitchFamily="2" charset="0"/>
                        </a:rPr>
                        <a:t>67%</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dirty="0">
                          <a:solidFill>
                            <a:schemeClr val="bg1"/>
                          </a:solidFill>
                          <a:latin typeface="Nunito" pitchFamily="2" charset="0"/>
                        </a:rPr>
                        <a:t>67%</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extLst>
                  <a:ext uri="{0D108BD9-81ED-4DB2-BD59-A6C34878D82A}">
                    <a16:rowId xmlns:a16="http://schemas.microsoft.com/office/drawing/2014/main" val="1560088103"/>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sz="1050" b="1" dirty="0"/>
                        <a:t>Contribuciones  - cuota auditaje</a:t>
                      </a:r>
                      <a:endParaRPr lang="es-ES" sz="1050" b="1" dirty="0">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1" dirty="0">
                          <a:latin typeface="Nunito" pitchFamily="2" charset="0"/>
                        </a:rPr>
                        <a:t>$19.659.600</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ES" sz="1050" b="1" dirty="0">
                          <a:latin typeface="Nunito" pitchFamily="2" charset="0"/>
                        </a:rPr>
                        <a:t>-</a:t>
                      </a:r>
                      <a:endParaRPr lang="es-CO" sz="1050" b="1" dirty="0">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ES" sz="1050" b="1" dirty="0">
                          <a:latin typeface="Nunito" pitchFamily="2" charset="0"/>
                        </a:rPr>
                        <a:t>-</a:t>
                      </a:r>
                      <a:endParaRPr lang="es-CO" sz="1050" b="1" dirty="0">
                        <a:latin typeface="Nunito" pitchFamily="2" charset="0"/>
                      </a:endParaRP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0%</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dirty="0">
                          <a:latin typeface="Nunito" pitchFamily="2" charset="0"/>
                        </a:rPr>
                        <a:t>0%</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extLst>
                  <a:ext uri="{0D108BD9-81ED-4DB2-BD59-A6C34878D82A}">
                    <a16:rowId xmlns:a16="http://schemas.microsoft.com/office/drawing/2014/main" val="1884418959"/>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ES" sz="1050" b="1" dirty="0">
                          <a:solidFill>
                            <a:schemeClr val="bg1"/>
                          </a:solidFill>
                          <a:latin typeface="Nunito" pitchFamily="2" charset="0"/>
                        </a:rPr>
                        <a:t>Total gastos de funcionamiento</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$751.173.060</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$5.629.535.665,15</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050" b="1" dirty="0">
                          <a:solidFill>
                            <a:schemeClr val="bg1"/>
                          </a:solidFill>
                          <a:latin typeface="Nunito" pitchFamily="2" charset="0"/>
                        </a:rPr>
                        <a:t>$5.496.839.775,02</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050" b="1" dirty="0">
                          <a:solidFill>
                            <a:schemeClr val="bg1"/>
                          </a:solidFill>
                          <a:latin typeface="Nunito" pitchFamily="2" charset="0"/>
                        </a:rPr>
                        <a:t>75%</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ES" sz="1050" b="1" dirty="0">
                          <a:solidFill>
                            <a:schemeClr val="bg1"/>
                          </a:solidFill>
                          <a:latin typeface="Nunito" pitchFamily="2" charset="0"/>
                        </a:rPr>
                        <a:t>73%</a:t>
                      </a:r>
                      <a:endParaRPr lang="es-CO" sz="1050" b="1" dirty="0">
                        <a:solidFill>
                          <a:schemeClr val="bg1"/>
                        </a:solidFill>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extLst>
                  <a:ext uri="{0D108BD9-81ED-4DB2-BD59-A6C34878D82A}">
                    <a16:rowId xmlns:a16="http://schemas.microsoft.com/office/drawing/2014/main" val="987194199"/>
                  </a:ext>
                </a:extLst>
              </a:tr>
            </a:tbl>
          </a:graphicData>
        </a:graphic>
      </p:graphicFrame>
    </p:spTree>
    <p:extLst>
      <p:ext uri="{BB962C8B-B14F-4D97-AF65-F5344CB8AC3E}">
        <p14:creationId xmlns:p14="http://schemas.microsoft.com/office/powerpoint/2010/main" val="3014581853"/>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AC45576B-7011-C27C-7C42-C1ED859CF4FD}"/>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CuadroTexto 1">
            <a:extLst>
              <a:ext uri="{FF2B5EF4-FFF2-40B4-BE49-F238E27FC236}">
                <a16:creationId xmlns:a16="http://schemas.microsoft.com/office/drawing/2014/main" id="{C1462768-B0BC-C2B5-2269-E4BDDD0F39B8}"/>
              </a:ext>
            </a:extLst>
          </p:cNvPr>
          <p:cNvSpPr txBox="1"/>
          <p:nvPr/>
        </p:nvSpPr>
        <p:spPr>
          <a:xfrm>
            <a:off x="1420761" y="931324"/>
            <a:ext cx="9350478" cy="769441"/>
          </a:xfrm>
          <a:prstGeom prst="rect">
            <a:avLst/>
          </a:prstGeom>
          <a:noFill/>
        </p:spPr>
        <p:txBody>
          <a:bodyPr wrap="square" rtlCol="0">
            <a:spAutoFit/>
          </a:bodyPr>
          <a:lstStyle/>
          <a:p>
            <a:pPr algn="ctr"/>
            <a:r>
              <a:rPr lang="es-ES" sz="2200" dirty="0">
                <a:latin typeface="Nunito SemiBold" pitchFamily="2" charset="0"/>
              </a:rPr>
              <a:t>Presupuesto gastos de funcionamiento</a:t>
            </a:r>
          </a:p>
          <a:p>
            <a:pPr algn="ctr"/>
            <a:r>
              <a:rPr lang="es-ES" sz="2200" dirty="0">
                <a:latin typeface="Nunito SemiBold" pitchFamily="2" charset="0"/>
              </a:rPr>
              <a:t>a 31 de octubre de 2024</a:t>
            </a:r>
            <a:endParaRPr lang="es-CO" sz="2200" dirty="0">
              <a:latin typeface="Nunito SemiBold" pitchFamily="2" charset="0"/>
            </a:endParaRPr>
          </a:p>
        </p:txBody>
      </p:sp>
      <p:graphicFrame>
        <p:nvGraphicFramePr>
          <p:cNvPr id="5" name="Tabla 4">
            <a:extLst>
              <a:ext uri="{FF2B5EF4-FFF2-40B4-BE49-F238E27FC236}">
                <a16:creationId xmlns:a16="http://schemas.microsoft.com/office/drawing/2014/main" id="{D84718BB-9F7A-894C-460C-EB72D1FCF959}"/>
              </a:ext>
            </a:extLst>
          </p:cNvPr>
          <p:cNvGraphicFramePr>
            <a:graphicFrameLocks noGrp="1"/>
          </p:cNvGraphicFramePr>
          <p:nvPr>
            <p:extLst>
              <p:ext uri="{D42A27DB-BD31-4B8C-83A1-F6EECF244321}">
                <p14:modId xmlns:p14="http://schemas.microsoft.com/office/powerpoint/2010/main" val="3218567332"/>
              </p:ext>
            </p:extLst>
          </p:nvPr>
        </p:nvGraphicFramePr>
        <p:xfrm>
          <a:off x="745611" y="1946506"/>
          <a:ext cx="10700778" cy="3408670"/>
        </p:xfrm>
        <a:graphic>
          <a:graphicData uri="http://schemas.openxmlformats.org/drawingml/2006/table">
            <a:tbl>
              <a:tblPr firstRow="1" bandRow="1">
                <a:tableStyleId>{5C22544A-7EE6-4342-B048-85BDC9FD1C3A}</a:tableStyleId>
              </a:tblPr>
              <a:tblGrid>
                <a:gridCol w="4376995">
                  <a:extLst>
                    <a:ext uri="{9D8B030D-6E8A-4147-A177-3AD203B41FA5}">
                      <a16:colId xmlns:a16="http://schemas.microsoft.com/office/drawing/2014/main" val="3454622926"/>
                    </a:ext>
                  </a:extLst>
                </a:gridCol>
                <a:gridCol w="1514168">
                  <a:extLst>
                    <a:ext uri="{9D8B030D-6E8A-4147-A177-3AD203B41FA5}">
                      <a16:colId xmlns:a16="http://schemas.microsoft.com/office/drawing/2014/main" val="260609222"/>
                    </a:ext>
                  </a:extLst>
                </a:gridCol>
                <a:gridCol w="1455174">
                  <a:extLst>
                    <a:ext uri="{9D8B030D-6E8A-4147-A177-3AD203B41FA5}">
                      <a16:colId xmlns:a16="http://schemas.microsoft.com/office/drawing/2014/main" val="1468611454"/>
                    </a:ext>
                  </a:extLst>
                </a:gridCol>
                <a:gridCol w="1524000">
                  <a:extLst>
                    <a:ext uri="{9D8B030D-6E8A-4147-A177-3AD203B41FA5}">
                      <a16:colId xmlns:a16="http://schemas.microsoft.com/office/drawing/2014/main" val="1808221624"/>
                    </a:ext>
                  </a:extLst>
                </a:gridCol>
                <a:gridCol w="1002891">
                  <a:extLst>
                    <a:ext uri="{9D8B030D-6E8A-4147-A177-3AD203B41FA5}">
                      <a16:colId xmlns:a16="http://schemas.microsoft.com/office/drawing/2014/main" val="3966138928"/>
                    </a:ext>
                  </a:extLst>
                </a:gridCol>
                <a:gridCol w="827550">
                  <a:extLst>
                    <a:ext uri="{9D8B030D-6E8A-4147-A177-3AD203B41FA5}">
                      <a16:colId xmlns:a16="http://schemas.microsoft.com/office/drawing/2014/main" val="1045864799"/>
                    </a:ext>
                  </a:extLst>
                </a:gridCol>
              </a:tblGrid>
              <a:tr h="489642">
                <a:tc>
                  <a:txBody>
                    <a:bodyPr/>
                    <a:lstStyle/>
                    <a:p>
                      <a:pPr algn="ctr"/>
                      <a:r>
                        <a:rPr lang="es-ES" sz="1200" b="0" dirty="0">
                          <a:latin typeface="Nunito SemiBold" pitchFamily="2" charset="0"/>
                        </a:rPr>
                        <a:t>Concepto</a:t>
                      </a:r>
                      <a:endParaRPr lang="es-CO" sz="1200" b="0" dirty="0">
                        <a:latin typeface="Nunito SemiBold" pitchFamily="2" charset="0"/>
                      </a:endParaRP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tc>
                  <a:txBody>
                    <a:bodyPr/>
                    <a:lstStyle/>
                    <a:p>
                      <a:pPr algn="ctr"/>
                      <a:r>
                        <a:rPr lang="es-CO" sz="1000" b="0" dirty="0">
                          <a:latin typeface="Nunito SemiBold" pitchFamily="2" charset="0"/>
                        </a:rPr>
                        <a:t>Apropiación VIG. DEP.GSTO.</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tc>
                  <a:txBody>
                    <a:bodyPr/>
                    <a:lstStyle/>
                    <a:p>
                      <a:pPr algn="ctr"/>
                      <a:r>
                        <a:rPr lang="es-CO" sz="1000" b="0" dirty="0">
                          <a:latin typeface="Nunito SemiBold" pitchFamily="2" charset="0"/>
                        </a:rPr>
                        <a:t>Total</a:t>
                      </a:r>
                    </a:p>
                    <a:p>
                      <a:pPr algn="ctr"/>
                      <a:r>
                        <a:rPr lang="es-CO" sz="1000" b="0" dirty="0">
                          <a:latin typeface="Nunito SemiBold" pitchFamily="2" charset="0"/>
                        </a:rPr>
                        <a:t>COMPROM.  GSTOS</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tc>
                  <a:txBody>
                    <a:bodyPr/>
                    <a:lstStyle/>
                    <a:p>
                      <a:pPr algn="ctr"/>
                      <a:r>
                        <a:rPr lang="es-CO" sz="1000" b="0" dirty="0">
                          <a:latin typeface="Nunito SemiBold" pitchFamily="2" charset="0"/>
                        </a:rPr>
                        <a:t>Pagos</a:t>
                      </a:r>
                    </a:p>
                    <a:p>
                      <a:pPr algn="ctr"/>
                      <a:r>
                        <a:rPr lang="es-CO" sz="1000" b="0" dirty="0">
                          <a:latin typeface="Nunito SemiBold" pitchFamily="2" charset="0"/>
                        </a:rPr>
                        <a:t>DEP.GSTOS</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tc>
                  <a:txBody>
                    <a:bodyPr/>
                    <a:lstStyle/>
                    <a:p>
                      <a:pPr algn="ctr"/>
                      <a:r>
                        <a:rPr lang="es-CO" sz="1000" b="0" dirty="0">
                          <a:latin typeface="Nunito SemiBold" pitchFamily="2" charset="0"/>
                        </a:rPr>
                        <a:t>% COMPROM</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tc>
                  <a:txBody>
                    <a:bodyPr/>
                    <a:lstStyle/>
                    <a:p>
                      <a:pPr algn="ctr"/>
                      <a:r>
                        <a:rPr lang="es-CO" sz="1200" b="0" dirty="0">
                          <a:latin typeface="Nunito SemiBold" pitchFamily="2" charset="0"/>
                        </a:rPr>
                        <a:t>% Pagos</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extLst>
                  <a:ext uri="{0D108BD9-81ED-4DB2-BD59-A6C34878D82A}">
                    <a16:rowId xmlns:a16="http://schemas.microsoft.com/office/drawing/2014/main" val="2470652599"/>
                  </a:ext>
                </a:extLst>
              </a:tr>
              <a:tr h="278272">
                <a:tc>
                  <a:txBody>
                    <a:bodyPr/>
                    <a:lstStyle/>
                    <a:p>
                      <a:r>
                        <a:rPr lang="es-ES" sz="1050" b="1" dirty="0">
                          <a:solidFill>
                            <a:schemeClr val="bg1"/>
                          </a:solidFill>
                          <a:effectLst/>
                        </a:rPr>
                        <a:t>Mejoramiento de los procesos de atención para el beneficio de las personas con discapacidad visual a nivel nacional.</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$1.942.059.135</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$1.643.861.529</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$1.144.957.973,35</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85%</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59%</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extLst>
                  <a:ext uri="{0D108BD9-81ED-4DB2-BD59-A6C34878D82A}">
                    <a16:rowId xmlns:a16="http://schemas.microsoft.com/office/drawing/2014/main" val="2384291155"/>
                  </a:ext>
                </a:extLst>
              </a:tr>
              <a:tr h="278272">
                <a:tc>
                  <a:txBody>
                    <a:bodyPr/>
                    <a:lstStyle/>
                    <a:p>
                      <a:r>
                        <a:rPr lang="es-ES" sz="1050" dirty="0">
                          <a:effectLst/>
                        </a:rPr>
                        <a:t>Servicio de promoción y divulgación de los derechos de las personas con discapacidad.</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$143.921.709</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$131.921.709</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$105.614.247</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92%</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73%</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extLst>
                  <a:ext uri="{0D108BD9-81ED-4DB2-BD59-A6C34878D82A}">
                    <a16:rowId xmlns:a16="http://schemas.microsoft.com/office/drawing/2014/main" val="1443503575"/>
                  </a:ext>
                </a:extLst>
              </a:tr>
              <a:tr h="278272">
                <a:tc>
                  <a:txBody>
                    <a:bodyPr/>
                    <a:lstStyle/>
                    <a:p>
                      <a:r>
                        <a:rPr lang="es-ES" sz="1050" dirty="0">
                          <a:effectLst/>
                        </a:rPr>
                        <a:t>Servicio de producción de contenidos y ajustes razonables para promover y garantizar el acceso a la información y a la comunicación para personas discapacitadas.</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b="0" dirty="0">
                          <a:solidFill>
                            <a:schemeClr val="tx1"/>
                          </a:solidFill>
                          <a:latin typeface="Nunito" pitchFamily="2" charset="0"/>
                        </a:rPr>
                        <a:t>$1.215.125.359</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b="0" dirty="0">
                          <a:solidFill>
                            <a:schemeClr val="tx1"/>
                          </a:solidFill>
                          <a:latin typeface="Nunito" pitchFamily="2" charset="0"/>
                        </a:rPr>
                        <a:t>$973.349.286</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b="0" dirty="0">
                          <a:solidFill>
                            <a:schemeClr val="tx1"/>
                          </a:solidFill>
                          <a:latin typeface="Nunito" pitchFamily="2" charset="0"/>
                        </a:rPr>
                        <a:t>$638.415.345,35</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b="0" dirty="0">
                          <a:solidFill>
                            <a:schemeClr val="tx1"/>
                          </a:solidFill>
                          <a:latin typeface="Nunito" pitchFamily="2" charset="0"/>
                        </a:rPr>
                        <a:t>80%</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b="0" dirty="0">
                          <a:solidFill>
                            <a:schemeClr val="tx1"/>
                          </a:solidFill>
                          <a:latin typeface="Nunito" pitchFamily="2" charset="0"/>
                        </a:rPr>
                        <a:t>53%</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extLst>
                  <a:ext uri="{0D108BD9-81ED-4DB2-BD59-A6C34878D82A}">
                    <a16:rowId xmlns:a16="http://schemas.microsoft.com/office/drawing/2014/main" val="3126262405"/>
                  </a:ext>
                </a:extLst>
              </a:tr>
              <a:tr h="278272">
                <a:tc>
                  <a:txBody>
                    <a:bodyPr/>
                    <a:lstStyle/>
                    <a:p>
                      <a:r>
                        <a:rPr lang="es-CO" sz="1050" b="0" dirty="0">
                          <a:solidFill>
                            <a:schemeClr val="tx1"/>
                          </a:solidFill>
                          <a:effectLst/>
                        </a:rPr>
                        <a:t>Servicio de Asistencia Técnica </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$583.012.067</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$538.692.957</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$400.928.381</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92%</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69%</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extLst>
                  <a:ext uri="{0D108BD9-81ED-4DB2-BD59-A6C34878D82A}">
                    <a16:rowId xmlns:a16="http://schemas.microsoft.com/office/drawing/2014/main" val="3631412026"/>
                  </a:ext>
                </a:extLst>
              </a:tr>
              <a:tr h="278272">
                <a:tc>
                  <a:txBody>
                    <a:bodyPr/>
                    <a:lstStyle/>
                    <a:p>
                      <a:r>
                        <a:rPr lang="es-ES" sz="1050" b="1" dirty="0">
                          <a:solidFill>
                            <a:schemeClr val="bg1"/>
                          </a:solidFill>
                          <a:effectLst/>
                        </a:rPr>
                        <a:t>Optimización de las capacidades institucionales para fortalecer la gestión de los procesos a nivel nacional.</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$1.124.092.838</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$751.666.676</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$509.959.511,95</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67%</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45%</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extLst>
                  <a:ext uri="{0D108BD9-81ED-4DB2-BD59-A6C34878D82A}">
                    <a16:rowId xmlns:a16="http://schemas.microsoft.com/office/drawing/2014/main" val="2742236707"/>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ES" sz="1050" dirty="0">
                          <a:latin typeface="Nunito" pitchFamily="2" charset="0"/>
                        </a:rPr>
                        <a:t>Sedes adecuadas </a:t>
                      </a:r>
                      <a:endParaRPr lang="es-CO" sz="1050" dirty="0">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$218.408.065</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$12.000.000</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0</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5%</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sz="1050" b="0" dirty="0">
                          <a:solidFill>
                            <a:schemeClr val="tx1"/>
                          </a:solidFill>
                          <a:latin typeface="Nunito" pitchFamily="2" charset="0"/>
                        </a:rPr>
                        <a:t>0%</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extLst>
                  <a:ext uri="{0D108BD9-81ED-4DB2-BD59-A6C34878D82A}">
                    <a16:rowId xmlns:a16="http://schemas.microsoft.com/office/drawing/2014/main" val="2101661247"/>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ES" sz="1050" b="0" dirty="0">
                          <a:solidFill>
                            <a:schemeClr val="tx1"/>
                          </a:solidFill>
                          <a:latin typeface="Nunito" pitchFamily="2" charset="0"/>
                        </a:rPr>
                        <a:t>Servicio de implementación sistemas de gestión</a:t>
                      </a:r>
                      <a:endParaRPr lang="es-CO" sz="1050" b="0" dirty="0">
                        <a:solidFill>
                          <a:schemeClr val="tx1"/>
                        </a:solidFill>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050" b="0" dirty="0">
                          <a:solidFill>
                            <a:schemeClr val="tx1"/>
                          </a:solidFill>
                          <a:latin typeface="Nunito" pitchFamily="2" charset="0"/>
                        </a:rPr>
                        <a:t>$905.684.773</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b="0" dirty="0">
                          <a:solidFill>
                            <a:schemeClr val="tx1"/>
                          </a:solidFill>
                          <a:latin typeface="Nunito" pitchFamily="2" charset="0"/>
                        </a:rPr>
                        <a:t>$739.666.676</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b="0" dirty="0">
                          <a:solidFill>
                            <a:schemeClr val="tx1"/>
                          </a:solidFill>
                          <a:latin typeface="Nunito" pitchFamily="2" charset="0"/>
                        </a:rPr>
                        <a:t>$509.959.511,95</a:t>
                      </a: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b="0" dirty="0">
                          <a:solidFill>
                            <a:schemeClr val="tx1"/>
                          </a:solidFill>
                          <a:latin typeface="Nunito" pitchFamily="2" charset="0"/>
                        </a:rPr>
                        <a:t>82%</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sz="1050" b="0" dirty="0">
                          <a:solidFill>
                            <a:schemeClr val="tx1"/>
                          </a:solidFill>
                          <a:latin typeface="Nunito" pitchFamily="2" charset="0"/>
                        </a:rPr>
                        <a:t>56%</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extLst>
                  <a:ext uri="{0D108BD9-81ED-4DB2-BD59-A6C34878D82A}">
                    <a16:rowId xmlns:a16="http://schemas.microsoft.com/office/drawing/2014/main" val="93501483"/>
                  </a:ext>
                </a:extLst>
              </a:tr>
              <a:tr h="278272">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ES" sz="1050" b="1" dirty="0">
                          <a:solidFill>
                            <a:schemeClr val="bg1"/>
                          </a:solidFill>
                          <a:latin typeface="Nunito" pitchFamily="2" charset="0"/>
                        </a:rPr>
                        <a:t>Total gastos de inversión</a:t>
                      </a:r>
                      <a:endParaRPr lang="es-CO" sz="1050" b="1" dirty="0">
                        <a:solidFill>
                          <a:schemeClr val="bg1"/>
                        </a:solidFill>
                        <a:latin typeface="Nunito" pitchFamily="2" charset="0"/>
                      </a:endParaRPr>
                    </a:p>
                  </a:txBody>
                  <a:tcPr marL="45720" marR="45720">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050" b="1" dirty="0">
                          <a:solidFill>
                            <a:schemeClr val="bg1"/>
                          </a:solidFill>
                          <a:latin typeface="Nunito" pitchFamily="2" charset="0"/>
                        </a:rPr>
                        <a:t>$3.066.151.973</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$2.395.528.205</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$1.654.917.485,30</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78%</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tc>
                  <a:txBody>
                    <a:bodyPr/>
                    <a:lstStyle/>
                    <a:p>
                      <a:pPr algn="ctr"/>
                      <a:r>
                        <a:rPr lang="es-CO" sz="1050" b="1" dirty="0">
                          <a:solidFill>
                            <a:schemeClr val="bg1"/>
                          </a:solidFill>
                          <a:latin typeface="Nunito" pitchFamily="2" charset="0"/>
                        </a:rPr>
                        <a:t>54%</a:t>
                      </a:r>
                    </a:p>
                  </a:txBody>
                  <a:tcPr marL="45720" marR="45720"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C7C7"/>
                    </a:solidFill>
                  </a:tcPr>
                </a:tc>
                <a:extLst>
                  <a:ext uri="{0D108BD9-81ED-4DB2-BD59-A6C34878D82A}">
                    <a16:rowId xmlns:a16="http://schemas.microsoft.com/office/drawing/2014/main" val="2702642271"/>
                  </a:ext>
                </a:extLst>
              </a:tr>
            </a:tbl>
          </a:graphicData>
        </a:graphic>
      </p:graphicFrame>
    </p:spTree>
    <p:extLst>
      <p:ext uri="{BB962C8B-B14F-4D97-AF65-F5344CB8AC3E}">
        <p14:creationId xmlns:p14="http://schemas.microsoft.com/office/powerpoint/2010/main" val="1156534425"/>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45E235EF-E013-4D53-870E-07AFCF9500E3}"/>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5" name="Shape 452">
            <a:extLst>
              <a:ext uri="{FF2B5EF4-FFF2-40B4-BE49-F238E27FC236}">
                <a16:creationId xmlns:a16="http://schemas.microsoft.com/office/drawing/2014/main" id="{B0863A5C-7476-F338-7A9E-0104579FF044}"/>
              </a:ext>
            </a:extLst>
          </p:cNvPr>
          <p:cNvSpPr txBox="1"/>
          <p:nvPr/>
        </p:nvSpPr>
        <p:spPr>
          <a:xfrm>
            <a:off x="3355396" y="923745"/>
            <a:ext cx="5481207" cy="511500"/>
          </a:xfrm>
          <a:prstGeom prst="rect">
            <a:avLst/>
          </a:prstGeom>
          <a:noFill/>
          <a:ln>
            <a:noFill/>
          </a:ln>
        </p:spPr>
        <p:txBody>
          <a:bodyPr wrap="square" lIns="91425" tIns="91425" rIns="91425" bIns="91425" anchor="t" anchorCtr="0">
            <a:noAutofit/>
          </a:bodyPr>
          <a:lstStyle/>
          <a:p>
            <a:pPr lvl="0" algn="ctr" rtl="0">
              <a:spcBef>
                <a:spcPts val="0"/>
              </a:spcBef>
              <a:buNone/>
            </a:pPr>
            <a:r>
              <a:rPr lang="es" sz="2400" b="1" dirty="0">
                <a:latin typeface="Nunito SemiBold" pitchFamily="2" charset="0"/>
                <a:ea typeface="Roboto"/>
                <a:cs typeface="Roboto"/>
                <a:sym typeface="Roboto"/>
              </a:rPr>
              <a:t>Balance General a 30 de septiembre</a:t>
            </a:r>
          </a:p>
        </p:txBody>
      </p:sp>
      <p:graphicFrame>
        <p:nvGraphicFramePr>
          <p:cNvPr id="3" name="Tabla 2">
            <a:extLst>
              <a:ext uri="{FF2B5EF4-FFF2-40B4-BE49-F238E27FC236}">
                <a16:creationId xmlns:a16="http://schemas.microsoft.com/office/drawing/2014/main" id="{3A4C2583-A3E4-C6C3-9955-8C995B99B526}"/>
              </a:ext>
            </a:extLst>
          </p:cNvPr>
          <p:cNvGraphicFramePr>
            <a:graphicFrameLocks noGrp="1"/>
          </p:cNvGraphicFramePr>
          <p:nvPr>
            <p:extLst>
              <p:ext uri="{D42A27DB-BD31-4B8C-83A1-F6EECF244321}">
                <p14:modId xmlns:p14="http://schemas.microsoft.com/office/powerpoint/2010/main" val="1430161057"/>
              </p:ext>
            </p:extLst>
          </p:nvPr>
        </p:nvGraphicFramePr>
        <p:xfrm>
          <a:off x="1323193" y="2014965"/>
          <a:ext cx="4064405" cy="1569720"/>
        </p:xfrm>
        <a:graphic>
          <a:graphicData uri="http://schemas.openxmlformats.org/drawingml/2006/table">
            <a:tbl>
              <a:tblPr firstRow="1" bandRow="1">
                <a:tableStyleId>{5C22544A-7EE6-4342-B048-85BDC9FD1C3A}</a:tableStyleId>
              </a:tblPr>
              <a:tblGrid>
                <a:gridCol w="1673222">
                  <a:extLst>
                    <a:ext uri="{9D8B030D-6E8A-4147-A177-3AD203B41FA5}">
                      <a16:colId xmlns:a16="http://schemas.microsoft.com/office/drawing/2014/main" val="2709559030"/>
                    </a:ext>
                  </a:extLst>
                </a:gridCol>
                <a:gridCol w="2391183">
                  <a:extLst>
                    <a:ext uri="{9D8B030D-6E8A-4147-A177-3AD203B41FA5}">
                      <a16:colId xmlns:a16="http://schemas.microsoft.com/office/drawing/2014/main" val="1759560674"/>
                    </a:ext>
                  </a:extLst>
                </a:gridCol>
              </a:tblGrid>
              <a:tr h="370840">
                <a:tc gridSpan="2">
                  <a:txBody>
                    <a:bodyPr/>
                    <a:lstStyle/>
                    <a:p>
                      <a:pPr algn="ctr"/>
                      <a:r>
                        <a:rPr lang="es-ES" sz="2400" dirty="0">
                          <a:latin typeface="Nunito" pitchFamily="2" charset="0"/>
                        </a:rPr>
                        <a:t>Activo</a:t>
                      </a:r>
                      <a:endParaRPr lang="es-CO" sz="2400" dirty="0">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B0F0"/>
                    </a:solidFill>
                  </a:tcPr>
                </a:tc>
                <a:tc hMerge="1">
                  <a:txBody>
                    <a:bodyPr/>
                    <a:lstStyle/>
                    <a:p>
                      <a:endParaRPr lang="es-CO" dirty="0"/>
                    </a:p>
                  </a:txBody>
                  <a:tcPr/>
                </a:tc>
                <a:extLst>
                  <a:ext uri="{0D108BD9-81ED-4DB2-BD59-A6C34878D82A}">
                    <a16:rowId xmlns:a16="http://schemas.microsoft.com/office/drawing/2014/main" val="3492861585"/>
                  </a:ext>
                </a:extLst>
              </a:tr>
              <a:tr h="370840">
                <a:tc>
                  <a:txBody>
                    <a:bodyPr/>
                    <a:lstStyle/>
                    <a:p>
                      <a:r>
                        <a:rPr lang="es-ES" dirty="0">
                          <a:latin typeface="Nunito" pitchFamily="2" charset="0"/>
                        </a:rPr>
                        <a:t>Corriente</a:t>
                      </a:r>
                      <a:endParaRPr lang="es-CO" dirty="0">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CO" dirty="0">
                          <a:latin typeface="Nunito" pitchFamily="2" charset="0"/>
                        </a:rPr>
                        <a:t>$3.087.270.156</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extLst>
                  <a:ext uri="{0D108BD9-81ED-4DB2-BD59-A6C34878D82A}">
                    <a16:rowId xmlns:a16="http://schemas.microsoft.com/office/drawing/2014/main" val="2462125351"/>
                  </a:ext>
                </a:extLst>
              </a:tr>
              <a:tr h="370840">
                <a:tc>
                  <a:txBody>
                    <a:bodyPr/>
                    <a:lstStyle/>
                    <a:p>
                      <a:r>
                        <a:rPr lang="es-ES" dirty="0">
                          <a:latin typeface="Nunito" pitchFamily="2" charset="0"/>
                        </a:rPr>
                        <a:t>No corriente</a:t>
                      </a:r>
                      <a:endParaRPr lang="es-CO" dirty="0">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CO" dirty="0">
                          <a:latin typeface="Nunito" pitchFamily="2" charset="0"/>
                        </a:rPr>
                        <a:t>$9.988.109.283</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extLst>
                  <a:ext uri="{0D108BD9-81ED-4DB2-BD59-A6C34878D82A}">
                    <a16:rowId xmlns:a16="http://schemas.microsoft.com/office/drawing/2014/main" val="2536685328"/>
                  </a:ext>
                </a:extLst>
              </a:tr>
              <a:tr h="370840">
                <a:tc>
                  <a:txBody>
                    <a:bodyPr/>
                    <a:lstStyle/>
                    <a:p>
                      <a:r>
                        <a:rPr lang="es-ES" b="1" dirty="0">
                          <a:solidFill>
                            <a:schemeClr val="bg1"/>
                          </a:solidFill>
                          <a:latin typeface="Nunito" pitchFamily="2" charset="0"/>
                        </a:rPr>
                        <a:t>Total Activo</a:t>
                      </a:r>
                      <a:endParaRPr lang="es-CO" b="1" dirty="0">
                        <a:solidFill>
                          <a:schemeClr val="bg1"/>
                        </a:solidFill>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C7C7"/>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b="1" dirty="0">
                          <a:solidFill>
                            <a:schemeClr val="bg1"/>
                          </a:solidFill>
                          <a:latin typeface="Nunito" pitchFamily="2" charset="0"/>
                        </a:rPr>
                        <a:t>$13.075.379.438</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C7C7"/>
                    </a:solidFill>
                  </a:tcPr>
                </a:tc>
                <a:extLst>
                  <a:ext uri="{0D108BD9-81ED-4DB2-BD59-A6C34878D82A}">
                    <a16:rowId xmlns:a16="http://schemas.microsoft.com/office/drawing/2014/main" val="4001657548"/>
                  </a:ext>
                </a:extLst>
              </a:tr>
            </a:tbl>
          </a:graphicData>
        </a:graphic>
      </p:graphicFrame>
      <p:graphicFrame>
        <p:nvGraphicFramePr>
          <p:cNvPr id="6" name="Tabla 5">
            <a:extLst>
              <a:ext uri="{FF2B5EF4-FFF2-40B4-BE49-F238E27FC236}">
                <a16:creationId xmlns:a16="http://schemas.microsoft.com/office/drawing/2014/main" id="{1EDBCEFC-0D22-6B4B-28F1-65943C1E8BA6}"/>
              </a:ext>
            </a:extLst>
          </p:cNvPr>
          <p:cNvGraphicFramePr>
            <a:graphicFrameLocks noGrp="1"/>
          </p:cNvGraphicFramePr>
          <p:nvPr>
            <p:extLst>
              <p:ext uri="{D42A27DB-BD31-4B8C-83A1-F6EECF244321}">
                <p14:modId xmlns:p14="http://schemas.microsoft.com/office/powerpoint/2010/main" val="3353071880"/>
              </p:ext>
            </p:extLst>
          </p:nvPr>
        </p:nvGraphicFramePr>
        <p:xfrm>
          <a:off x="6095999" y="2007692"/>
          <a:ext cx="3621550" cy="1569720"/>
        </p:xfrm>
        <a:graphic>
          <a:graphicData uri="http://schemas.openxmlformats.org/drawingml/2006/table">
            <a:tbl>
              <a:tblPr firstRow="1" bandRow="1">
                <a:tableStyleId>{5C22544A-7EE6-4342-B048-85BDC9FD1C3A}</a:tableStyleId>
              </a:tblPr>
              <a:tblGrid>
                <a:gridCol w="1615766">
                  <a:extLst>
                    <a:ext uri="{9D8B030D-6E8A-4147-A177-3AD203B41FA5}">
                      <a16:colId xmlns:a16="http://schemas.microsoft.com/office/drawing/2014/main" val="2709559030"/>
                    </a:ext>
                  </a:extLst>
                </a:gridCol>
                <a:gridCol w="2005784">
                  <a:extLst>
                    <a:ext uri="{9D8B030D-6E8A-4147-A177-3AD203B41FA5}">
                      <a16:colId xmlns:a16="http://schemas.microsoft.com/office/drawing/2014/main" val="1759560674"/>
                    </a:ext>
                  </a:extLst>
                </a:gridCol>
              </a:tblGrid>
              <a:tr h="348171">
                <a:tc gridSpan="2">
                  <a:txBody>
                    <a:bodyPr/>
                    <a:lstStyle/>
                    <a:p>
                      <a:pPr algn="ctr"/>
                      <a:r>
                        <a:rPr lang="es-ES" sz="2400" dirty="0">
                          <a:latin typeface="Nunito" pitchFamily="2" charset="0"/>
                        </a:rPr>
                        <a:t>Pasivo</a:t>
                      </a:r>
                      <a:endParaRPr lang="es-CO" sz="2400" dirty="0">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B0F0"/>
                    </a:solidFill>
                  </a:tcPr>
                </a:tc>
                <a:tc hMerge="1">
                  <a:txBody>
                    <a:bodyPr/>
                    <a:lstStyle/>
                    <a:p>
                      <a:endParaRPr lang="es-CO" dirty="0"/>
                    </a:p>
                  </a:txBody>
                  <a:tcPr/>
                </a:tc>
                <a:extLst>
                  <a:ext uri="{0D108BD9-81ED-4DB2-BD59-A6C34878D82A}">
                    <a16:rowId xmlns:a16="http://schemas.microsoft.com/office/drawing/2014/main" val="3492861585"/>
                  </a:ext>
                </a:extLst>
              </a:tr>
              <a:tr h="370840">
                <a:tc>
                  <a:txBody>
                    <a:bodyPr/>
                    <a:lstStyle/>
                    <a:p>
                      <a:r>
                        <a:rPr lang="es-ES" dirty="0">
                          <a:latin typeface="Nunito" pitchFamily="2" charset="0"/>
                        </a:rPr>
                        <a:t>Corriente</a:t>
                      </a:r>
                      <a:endParaRPr lang="es-CO" dirty="0">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CO" dirty="0">
                          <a:latin typeface="Nunito" pitchFamily="2" charset="0"/>
                        </a:rPr>
                        <a:t>$1.242.161.958</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extLst>
                  <a:ext uri="{0D108BD9-81ED-4DB2-BD59-A6C34878D82A}">
                    <a16:rowId xmlns:a16="http://schemas.microsoft.com/office/drawing/2014/main" val="2462125351"/>
                  </a:ext>
                </a:extLst>
              </a:tr>
              <a:tr h="370840">
                <a:tc>
                  <a:txBody>
                    <a:bodyPr/>
                    <a:lstStyle/>
                    <a:p>
                      <a:r>
                        <a:rPr lang="es-ES" dirty="0">
                          <a:latin typeface="Nunito" pitchFamily="2" charset="0"/>
                        </a:rPr>
                        <a:t>No corriente</a:t>
                      </a:r>
                      <a:endParaRPr lang="es-CO" dirty="0">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tc>
                  <a:txBody>
                    <a:bodyPr/>
                    <a:lstStyle/>
                    <a:p>
                      <a:pPr algn="ctr"/>
                      <a:r>
                        <a:rPr lang="es-CO" dirty="0">
                          <a:latin typeface="Nunito" pitchFamily="2" charset="0"/>
                        </a:rPr>
                        <a:t>$87.731.005</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FAFDFF"/>
                    </a:solidFill>
                  </a:tcPr>
                </a:tc>
                <a:extLst>
                  <a:ext uri="{0D108BD9-81ED-4DB2-BD59-A6C34878D82A}">
                    <a16:rowId xmlns:a16="http://schemas.microsoft.com/office/drawing/2014/main" val="2536685328"/>
                  </a:ext>
                </a:extLst>
              </a:tr>
              <a:tr h="370840">
                <a:tc>
                  <a:txBody>
                    <a:bodyPr/>
                    <a:lstStyle/>
                    <a:p>
                      <a:r>
                        <a:rPr lang="es-ES" b="1" dirty="0">
                          <a:solidFill>
                            <a:schemeClr val="bg1"/>
                          </a:solidFill>
                          <a:latin typeface="Nunito" pitchFamily="2" charset="0"/>
                        </a:rPr>
                        <a:t>Total Activo</a:t>
                      </a:r>
                      <a:endParaRPr lang="es-CO" b="1" dirty="0">
                        <a:solidFill>
                          <a:schemeClr val="bg1"/>
                        </a:solidFill>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C7C7"/>
                    </a:solidFill>
                  </a:tcPr>
                </a:tc>
                <a:tc>
                  <a:txBody>
                    <a:bodyPr/>
                    <a:lstStyle/>
                    <a:p>
                      <a:pPr algn="ctr"/>
                      <a:r>
                        <a:rPr lang="es-CO" b="1" dirty="0">
                          <a:solidFill>
                            <a:schemeClr val="bg1"/>
                          </a:solidFill>
                          <a:latin typeface="Nunito" pitchFamily="2" charset="0"/>
                        </a:rPr>
                        <a:t>$1.329.892.963</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C7C7"/>
                    </a:solidFill>
                  </a:tcPr>
                </a:tc>
                <a:extLst>
                  <a:ext uri="{0D108BD9-81ED-4DB2-BD59-A6C34878D82A}">
                    <a16:rowId xmlns:a16="http://schemas.microsoft.com/office/drawing/2014/main" val="4001657548"/>
                  </a:ext>
                </a:extLst>
              </a:tr>
            </a:tbl>
          </a:graphicData>
        </a:graphic>
      </p:graphicFrame>
      <p:graphicFrame>
        <p:nvGraphicFramePr>
          <p:cNvPr id="7" name="Tabla 6">
            <a:extLst>
              <a:ext uri="{FF2B5EF4-FFF2-40B4-BE49-F238E27FC236}">
                <a16:creationId xmlns:a16="http://schemas.microsoft.com/office/drawing/2014/main" id="{B878990A-3398-7FF1-5474-5027746C0476}"/>
              </a:ext>
            </a:extLst>
          </p:cNvPr>
          <p:cNvGraphicFramePr>
            <a:graphicFrameLocks noGrp="1"/>
          </p:cNvGraphicFramePr>
          <p:nvPr>
            <p:extLst>
              <p:ext uri="{D42A27DB-BD31-4B8C-83A1-F6EECF244321}">
                <p14:modId xmlns:p14="http://schemas.microsoft.com/office/powerpoint/2010/main" val="2869630844"/>
              </p:ext>
            </p:extLst>
          </p:nvPr>
        </p:nvGraphicFramePr>
        <p:xfrm>
          <a:off x="3007304" y="4149859"/>
          <a:ext cx="6177390" cy="1468120"/>
        </p:xfrm>
        <a:graphic>
          <a:graphicData uri="http://schemas.openxmlformats.org/drawingml/2006/table">
            <a:tbl>
              <a:tblPr firstRow="1" bandRow="1">
                <a:tableStyleId>{5C22544A-7EE6-4342-B048-85BDC9FD1C3A}</a:tableStyleId>
              </a:tblPr>
              <a:tblGrid>
                <a:gridCol w="2756062">
                  <a:extLst>
                    <a:ext uri="{9D8B030D-6E8A-4147-A177-3AD203B41FA5}">
                      <a16:colId xmlns:a16="http://schemas.microsoft.com/office/drawing/2014/main" val="2709559030"/>
                    </a:ext>
                  </a:extLst>
                </a:gridCol>
                <a:gridCol w="3421328">
                  <a:extLst>
                    <a:ext uri="{9D8B030D-6E8A-4147-A177-3AD203B41FA5}">
                      <a16:colId xmlns:a16="http://schemas.microsoft.com/office/drawing/2014/main" val="1759560674"/>
                    </a:ext>
                  </a:extLst>
                </a:gridCol>
              </a:tblGrid>
              <a:tr h="370840">
                <a:tc gridSpan="2">
                  <a:txBody>
                    <a:bodyPr/>
                    <a:lstStyle/>
                    <a:p>
                      <a:pPr algn="ctr"/>
                      <a:r>
                        <a:rPr lang="es-ES" sz="2400" dirty="0">
                          <a:latin typeface="Nunito" pitchFamily="2" charset="0"/>
                        </a:rPr>
                        <a:t>Patrimonio</a:t>
                      </a:r>
                      <a:endParaRPr lang="es-CO" sz="2400" dirty="0">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B0F0"/>
                    </a:solidFill>
                  </a:tcPr>
                </a:tc>
                <a:tc hMerge="1">
                  <a:txBody>
                    <a:bodyPr/>
                    <a:lstStyle/>
                    <a:p>
                      <a:endParaRPr lang="es-CO" dirty="0"/>
                    </a:p>
                  </a:txBody>
                  <a:tcPr/>
                </a:tc>
                <a:extLst>
                  <a:ext uri="{0D108BD9-81ED-4DB2-BD59-A6C34878D82A}">
                    <a16:rowId xmlns:a16="http://schemas.microsoft.com/office/drawing/2014/main" val="3492861585"/>
                  </a:ext>
                </a:extLst>
              </a:tr>
              <a:tr h="370840">
                <a:tc>
                  <a:txBody>
                    <a:bodyPr/>
                    <a:lstStyle/>
                    <a:p>
                      <a:r>
                        <a:rPr lang="es-ES" dirty="0">
                          <a:latin typeface="Nunito" pitchFamily="2" charset="0"/>
                        </a:rPr>
                        <a:t>Patrimonio de las entidades de Gobierno </a:t>
                      </a:r>
                      <a:endParaRPr lang="es-CO" dirty="0">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tc>
                  <a:txBody>
                    <a:bodyPr/>
                    <a:lstStyle/>
                    <a:p>
                      <a:pPr algn="ctr"/>
                      <a:r>
                        <a:rPr lang="es-CO" dirty="0">
                          <a:latin typeface="Nunito" pitchFamily="2" charset="0"/>
                        </a:rPr>
                        <a:t>$11.745.486.475</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D9E9FC"/>
                    </a:solidFill>
                  </a:tcPr>
                </a:tc>
                <a:extLst>
                  <a:ext uri="{0D108BD9-81ED-4DB2-BD59-A6C34878D82A}">
                    <a16:rowId xmlns:a16="http://schemas.microsoft.com/office/drawing/2014/main" val="2462125351"/>
                  </a:ext>
                </a:extLst>
              </a:tr>
              <a:tr h="370840">
                <a:tc>
                  <a:txBody>
                    <a:bodyPr/>
                    <a:lstStyle/>
                    <a:p>
                      <a:r>
                        <a:rPr lang="es-ES" b="1" dirty="0">
                          <a:solidFill>
                            <a:schemeClr val="bg1"/>
                          </a:solidFill>
                          <a:latin typeface="Nunito" pitchFamily="2" charset="0"/>
                        </a:rPr>
                        <a:t>Total Patrimonio</a:t>
                      </a:r>
                      <a:endParaRPr lang="es-CO" b="1" dirty="0">
                        <a:solidFill>
                          <a:schemeClr val="bg1"/>
                        </a:solidFill>
                        <a:latin typeface="Nunito" pitchFamily="2" charset="0"/>
                      </a:endParaRP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C7C7"/>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b="1" dirty="0">
                          <a:solidFill>
                            <a:schemeClr val="bg1"/>
                          </a:solidFill>
                          <a:latin typeface="Nunito" pitchFamily="2" charset="0"/>
                        </a:rPr>
                        <a:t>$11.745.486.475</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C7C7"/>
                    </a:solidFill>
                  </a:tcPr>
                </a:tc>
                <a:extLst>
                  <a:ext uri="{0D108BD9-81ED-4DB2-BD59-A6C34878D82A}">
                    <a16:rowId xmlns:a16="http://schemas.microsoft.com/office/drawing/2014/main" val="4001657548"/>
                  </a:ext>
                </a:extLst>
              </a:tr>
            </a:tbl>
          </a:graphicData>
        </a:graphic>
      </p:graphicFrame>
    </p:spTree>
    <p:extLst>
      <p:ext uri="{BB962C8B-B14F-4D97-AF65-F5344CB8AC3E}">
        <p14:creationId xmlns:p14="http://schemas.microsoft.com/office/powerpoint/2010/main" val="2583757934"/>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agen 2">
            <a:extLst>
              <a:ext uri="{FF2B5EF4-FFF2-40B4-BE49-F238E27FC236}">
                <a16:creationId xmlns:a16="http://schemas.microsoft.com/office/drawing/2014/main" id="{C7EC0AC2-7866-4B95-BAF0-82928A3458DD}"/>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4" name="Shape 578">
            <a:extLst>
              <a:ext uri="{FF2B5EF4-FFF2-40B4-BE49-F238E27FC236}">
                <a16:creationId xmlns:a16="http://schemas.microsoft.com/office/drawing/2014/main" id="{0BF56953-D392-AA60-9BFB-0A08755E70E8}"/>
              </a:ext>
            </a:extLst>
          </p:cNvPr>
          <p:cNvSpPr txBox="1"/>
          <p:nvPr/>
        </p:nvSpPr>
        <p:spPr>
          <a:xfrm>
            <a:off x="2326631" y="2792028"/>
            <a:ext cx="7892700" cy="655196"/>
          </a:xfrm>
          <a:prstGeom prst="rect">
            <a:avLst/>
          </a:prstGeom>
          <a:noFill/>
          <a:ln>
            <a:noFill/>
          </a:ln>
        </p:spPr>
        <p:txBody>
          <a:bodyPr wrap="square" lIns="91425" tIns="91425" rIns="91425" bIns="91425" anchor="t" anchorCtr="0">
            <a:noAutofit/>
          </a:bodyPr>
          <a:lstStyle/>
          <a:p>
            <a:pPr algn="ctr" defTabSz="914378"/>
            <a:r>
              <a:rPr lang="es" sz="3600" b="1" dirty="0">
                <a:solidFill>
                  <a:srgbClr val="FAFDFF"/>
                </a:solidFill>
                <a:latin typeface="Montserrat" panose="00000500000000000000" pitchFamily="2" charset="0"/>
                <a:ea typeface="Roboto"/>
                <a:cs typeface="Roboto"/>
                <a:sym typeface="Roboto"/>
              </a:rPr>
              <a:t>Gestión Contractual</a:t>
            </a:r>
          </a:p>
        </p:txBody>
      </p:sp>
      <p:sp>
        <p:nvSpPr>
          <p:cNvPr id="7" name="Shape 581">
            <a:extLst>
              <a:ext uri="{FF2B5EF4-FFF2-40B4-BE49-F238E27FC236}">
                <a16:creationId xmlns:a16="http://schemas.microsoft.com/office/drawing/2014/main" id="{2A4A2D62-04EF-EDA0-73B9-DA2E26651718}"/>
              </a:ext>
            </a:extLst>
          </p:cNvPr>
          <p:cNvSpPr txBox="1"/>
          <p:nvPr/>
        </p:nvSpPr>
        <p:spPr>
          <a:xfrm>
            <a:off x="4037981" y="3425101"/>
            <a:ext cx="4470000" cy="408862"/>
          </a:xfrm>
          <a:prstGeom prst="rect">
            <a:avLst/>
          </a:prstGeom>
          <a:noFill/>
          <a:ln>
            <a:noFill/>
          </a:ln>
        </p:spPr>
        <p:txBody>
          <a:bodyPr wrap="square" lIns="91425" tIns="91425" rIns="91425" bIns="91425" anchor="t" anchorCtr="0">
            <a:noAutofit/>
          </a:bodyPr>
          <a:lstStyle/>
          <a:p>
            <a:pPr algn="ctr" defTabSz="914378"/>
            <a:r>
              <a:rPr lang="es" dirty="0">
                <a:solidFill>
                  <a:srgbClr val="FAFDFF"/>
                </a:solidFill>
                <a:latin typeface="Nunito" pitchFamily="2" charset="0"/>
                <a:ea typeface="Roboto"/>
                <a:cs typeface="Roboto"/>
                <a:sym typeface="Roboto"/>
              </a:rPr>
              <a:t>Instituto Nacional para Ciegos - INCI</a:t>
            </a:r>
          </a:p>
        </p:txBody>
      </p:sp>
    </p:spTree>
    <p:extLst>
      <p:ext uri="{BB962C8B-B14F-4D97-AF65-F5344CB8AC3E}">
        <p14:creationId xmlns:p14="http://schemas.microsoft.com/office/powerpoint/2010/main" val="4173913512"/>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BA662FBD-5AF1-DDC6-A970-190F216CE94F}"/>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graphicFrame>
        <p:nvGraphicFramePr>
          <p:cNvPr id="3" name="Tabla 2">
            <a:extLst>
              <a:ext uri="{FF2B5EF4-FFF2-40B4-BE49-F238E27FC236}">
                <a16:creationId xmlns:a16="http://schemas.microsoft.com/office/drawing/2014/main" id="{A106F2FD-8444-892A-BF6D-934FFAC6D22C}"/>
              </a:ext>
            </a:extLst>
          </p:cNvPr>
          <p:cNvGraphicFramePr>
            <a:graphicFrameLocks noGrp="1"/>
          </p:cNvGraphicFramePr>
          <p:nvPr>
            <p:extLst>
              <p:ext uri="{D42A27DB-BD31-4B8C-83A1-F6EECF244321}">
                <p14:modId xmlns:p14="http://schemas.microsoft.com/office/powerpoint/2010/main" val="2503733096"/>
              </p:ext>
            </p:extLst>
          </p:nvPr>
        </p:nvGraphicFramePr>
        <p:xfrm>
          <a:off x="1660833" y="1545576"/>
          <a:ext cx="8870334" cy="4064000"/>
        </p:xfrm>
        <a:graphic>
          <a:graphicData uri="http://schemas.openxmlformats.org/drawingml/2006/table">
            <a:tbl>
              <a:tblPr firstRow="1" bandRow="1">
                <a:tableStyleId>{5C22544A-7EE6-4342-B048-85BDC9FD1C3A}</a:tableStyleId>
              </a:tblPr>
              <a:tblGrid>
                <a:gridCol w="5122610">
                  <a:extLst>
                    <a:ext uri="{9D8B030D-6E8A-4147-A177-3AD203B41FA5}">
                      <a16:colId xmlns:a16="http://schemas.microsoft.com/office/drawing/2014/main" val="1524688948"/>
                    </a:ext>
                  </a:extLst>
                </a:gridCol>
                <a:gridCol w="1673773">
                  <a:extLst>
                    <a:ext uri="{9D8B030D-6E8A-4147-A177-3AD203B41FA5}">
                      <a16:colId xmlns:a16="http://schemas.microsoft.com/office/drawing/2014/main" val="3401909797"/>
                    </a:ext>
                  </a:extLst>
                </a:gridCol>
                <a:gridCol w="2073951">
                  <a:extLst>
                    <a:ext uri="{9D8B030D-6E8A-4147-A177-3AD203B41FA5}">
                      <a16:colId xmlns:a16="http://schemas.microsoft.com/office/drawing/2014/main" val="722214359"/>
                    </a:ext>
                  </a:extLst>
                </a:gridCol>
              </a:tblGrid>
              <a:tr h="370840">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2400" dirty="0">
                          <a:effectLst/>
                          <a:latin typeface="Nunito" pitchFamily="2" charset="0"/>
                        </a:rPr>
                        <a:t>Modalidad de selección</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tc>
                  <a:txBody>
                    <a:bodyPr/>
                    <a:lstStyle/>
                    <a:p>
                      <a:pPr algn="ctr"/>
                      <a:r>
                        <a:rPr lang="es-CO" sz="2400" dirty="0">
                          <a:latin typeface="Nunito" pitchFamily="2" charset="0"/>
                        </a:rPr>
                        <a:t>Cantidad</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tc>
                  <a:txBody>
                    <a:bodyPr/>
                    <a:lstStyle/>
                    <a:p>
                      <a:pPr algn="ctr"/>
                      <a:r>
                        <a:rPr lang="es-CO" sz="2400" dirty="0">
                          <a:latin typeface="Nunito" pitchFamily="2" charset="0"/>
                        </a:rPr>
                        <a:t>Valor</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00B0F0"/>
                    </a:solidFill>
                  </a:tcPr>
                </a:tc>
                <a:extLst>
                  <a:ext uri="{0D108BD9-81ED-4DB2-BD59-A6C34878D82A}">
                    <a16:rowId xmlns:a16="http://schemas.microsoft.com/office/drawing/2014/main" val="1399968187"/>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dirty="0">
                          <a:effectLst/>
                        </a:rPr>
                        <a:t>Selección abreviada - Menor cuantía</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dirty="0">
                          <a:latin typeface="Nunito" pitchFamily="2" charset="0"/>
                        </a:rPr>
                        <a:t>5</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800" dirty="0">
                          <a:latin typeface="Nunito" pitchFamily="2" charset="0"/>
                        </a:rPr>
                        <a:t>$ 165.331.458</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extLst>
                  <a:ext uri="{0D108BD9-81ED-4DB2-BD59-A6C34878D82A}">
                    <a16:rowId xmlns:a16="http://schemas.microsoft.com/office/drawing/2014/main" val="748980617"/>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dirty="0">
                          <a:effectLst/>
                        </a:rPr>
                        <a:t>Selección abreviada - Subasta inversa </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dirty="0">
                          <a:latin typeface="Nunito" pitchFamily="2" charset="0"/>
                        </a:rPr>
                        <a:t>0</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dirty="0">
                          <a:latin typeface="Nunito" pitchFamily="2" charset="0"/>
                        </a:rPr>
                        <a:t>$ 0</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extLst>
                  <a:ext uri="{0D108BD9-81ED-4DB2-BD59-A6C34878D82A}">
                    <a16:rowId xmlns:a16="http://schemas.microsoft.com/office/drawing/2014/main" val="2752006189"/>
                  </a:ext>
                </a:extLst>
              </a:tr>
              <a:tr h="370840">
                <a:tc>
                  <a:txBody>
                    <a:bodyPr/>
                    <a:lstStyle/>
                    <a:p>
                      <a:r>
                        <a:rPr lang="es-ES" dirty="0"/>
                        <a:t>Selección abreviada - (acuerdos marco/ grandes superficies)</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dirty="0">
                          <a:latin typeface="Nunito" pitchFamily="2" charset="0"/>
                        </a:rPr>
                        <a:t>5</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800" dirty="0">
                          <a:latin typeface="Nunito" pitchFamily="2" charset="0"/>
                        </a:rPr>
                        <a:t>$ 164.750.688</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extLst>
                  <a:ext uri="{0D108BD9-81ED-4DB2-BD59-A6C34878D82A}">
                    <a16:rowId xmlns:a16="http://schemas.microsoft.com/office/drawing/2014/main" val="2702462532"/>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dirty="0">
                          <a:effectLst/>
                        </a:rPr>
                        <a:t>Mínima cuantía</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dirty="0">
                          <a:latin typeface="Nunito" pitchFamily="2" charset="0"/>
                        </a:rPr>
                        <a:t>22</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800" dirty="0">
                          <a:solidFill>
                            <a:schemeClr val="tx1"/>
                          </a:solidFill>
                          <a:latin typeface="Nunito" pitchFamily="2" charset="0"/>
                        </a:rPr>
                        <a:t>$ 96.062.964</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extLst>
                  <a:ext uri="{0D108BD9-81ED-4DB2-BD59-A6C34878D82A}">
                    <a16:rowId xmlns:a16="http://schemas.microsoft.com/office/drawing/2014/main" val="3274365642"/>
                  </a:ext>
                </a:extLst>
              </a:tr>
              <a:tr h="370840">
                <a:tc>
                  <a:txBody>
                    <a:bodyPr/>
                    <a:lstStyle/>
                    <a:p>
                      <a:r>
                        <a:rPr lang="es-CO" dirty="0"/>
                        <a:t>Contratación directa</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dirty="0">
                          <a:latin typeface="Nunito" pitchFamily="2" charset="0"/>
                        </a:rPr>
                        <a:t>68</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800" dirty="0">
                          <a:latin typeface="Nunito" pitchFamily="2" charset="0"/>
                        </a:rPr>
                        <a:t>$2.033.112.642</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extLst>
                  <a:ext uri="{0D108BD9-81ED-4DB2-BD59-A6C34878D82A}">
                    <a16:rowId xmlns:a16="http://schemas.microsoft.com/office/drawing/2014/main" val="2096309808"/>
                  </a:ext>
                </a:extLst>
              </a:tr>
              <a:tr h="370840">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s-CO" dirty="0">
                          <a:effectLst/>
                        </a:rPr>
                        <a:t>Concurso de méritos</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dirty="0">
                          <a:latin typeface="Nunito" pitchFamily="2" charset="0"/>
                        </a:rPr>
                        <a:t>1</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tc>
                  <a:txBody>
                    <a:bodyPr/>
                    <a:lstStyle/>
                    <a:p>
                      <a:pPr algn="ctr"/>
                      <a:r>
                        <a:rPr lang="es-CO" dirty="0">
                          <a:latin typeface="Nunito" pitchFamily="2" charset="0"/>
                        </a:rPr>
                        <a:t>$0</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FAFDFF"/>
                    </a:solidFill>
                  </a:tcPr>
                </a:tc>
                <a:extLst>
                  <a:ext uri="{0D108BD9-81ED-4DB2-BD59-A6C34878D82A}">
                    <a16:rowId xmlns:a16="http://schemas.microsoft.com/office/drawing/2014/main" val="39189702"/>
                  </a:ext>
                </a:extLst>
              </a:tr>
              <a:tr h="370840">
                <a:tc>
                  <a:txBody>
                    <a:bodyPr/>
                    <a:lstStyle/>
                    <a:p>
                      <a:r>
                        <a:rPr lang="es-CO" dirty="0"/>
                        <a:t>Convenio de asociación</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dirty="0">
                          <a:latin typeface="Nunito" pitchFamily="2" charset="0"/>
                        </a:rPr>
                        <a:t>1</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800" dirty="0">
                          <a:latin typeface="Nunito" pitchFamily="2" charset="0"/>
                        </a:rPr>
                        <a:t>$ 15.000.000</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extLst>
                  <a:ext uri="{0D108BD9-81ED-4DB2-BD59-A6C34878D82A}">
                    <a16:rowId xmlns:a16="http://schemas.microsoft.com/office/drawing/2014/main" val="3718134808"/>
                  </a:ext>
                </a:extLst>
              </a:tr>
              <a:tr h="370840">
                <a:tc>
                  <a:txBody>
                    <a:bodyPr/>
                    <a:lstStyle/>
                    <a:p>
                      <a:r>
                        <a:rPr lang="es-CO" b="1" dirty="0">
                          <a:solidFill>
                            <a:schemeClr val="bg1"/>
                          </a:solidFill>
                        </a:rPr>
                        <a:t>Total</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C7C7"/>
                    </a:solidFill>
                  </a:tcPr>
                </a:tc>
                <a:tc>
                  <a:txBody>
                    <a:bodyPr/>
                    <a:lstStyle/>
                    <a:p>
                      <a:pPr algn="ctr"/>
                      <a:r>
                        <a:rPr lang="es-CO" b="1" dirty="0">
                          <a:solidFill>
                            <a:schemeClr val="bg1"/>
                          </a:solidFill>
                          <a:latin typeface="Nunito" pitchFamily="2" charset="0"/>
                        </a:rPr>
                        <a:t>102</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C7C7"/>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800" b="1" dirty="0">
                          <a:solidFill>
                            <a:schemeClr val="bg1"/>
                          </a:solidFill>
                          <a:latin typeface="Nunito" pitchFamily="2" charset="0"/>
                        </a:rPr>
                        <a:t>$ 2.474.257.752</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lnTlToBr w="12700" cmpd="sng">
                      <a:noFill/>
                      <a:prstDash val="solid"/>
                    </a:lnTlToBr>
                    <a:lnBlToTr w="12700" cmpd="sng">
                      <a:noFill/>
                      <a:prstDash val="solid"/>
                    </a:lnBlToTr>
                    <a:solidFill>
                      <a:srgbClr val="00C7C7"/>
                    </a:solidFill>
                  </a:tcPr>
                </a:tc>
                <a:extLst>
                  <a:ext uri="{0D108BD9-81ED-4DB2-BD59-A6C34878D82A}">
                    <a16:rowId xmlns:a16="http://schemas.microsoft.com/office/drawing/2014/main" val="3187864585"/>
                  </a:ext>
                </a:extLst>
              </a:tr>
              <a:tr h="370840">
                <a:tc>
                  <a:txBody>
                    <a:bodyPr/>
                    <a:lstStyle/>
                    <a:p>
                      <a:r>
                        <a:rPr lang="es-CO" dirty="0"/>
                        <a:t>Adiciones</a:t>
                      </a:r>
                    </a:p>
                  </a:txBody>
                  <a:tcP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algn="ctr"/>
                      <a:r>
                        <a:rPr lang="es-CO" dirty="0">
                          <a:latin typeface="Nunito" pitchFamily="2" charset="0"/>
                        </a:rPr>
                        <a:t>5</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s-CO" sz="1800" dirty="0">
                          <a:latin typeface="Nunito" pitchFamily="2" charset="0"/>
                        </a:rPr>
                        <a:t>$ 40.818.258</a:t>
                      </a:r>
                    </a:p>
                  </a:txBody>
                  <a:tcPr anchor="ctr">
                    <a:lnL w="12700" cap="flat" cmpd="sng" algn="ctr">
                      <a:solidFill>
                        <a:srgbClr val="033190"/>
                      </a:solidFill>
                      <a:prstDash val="solid"/>
                      <a:round/>
                      <a:headEnd type="none" w="med" len="med"/>
                      <a:tailEnd type="none" w="med" len="med"/>
                    </a:lnL>
                    <a:lnR w="12700" cap="flat" cmpd="sng" algn="ctr">
                      <a:solidFill>
                        <a:srgbClr val="033190"/>
                      </a:solidFill>
                      <a:prstDash val="solid"/>
                      <a:round/>
                      <a:headEnd type="none" w="med" len="med"/>
                      <a:tailEnd type="none" w="med" len="med"/>
                    </a:lnR>
                    <a:lnT w="12700" cap="flat" cmpd="sng" algn="ctr">
                      <a:solidFill>
                        <a:srgbClr val="033190"/>
                      </a:solidFill>
                      <a:prstDash val="solid"/>
                      <a:round/>
                      <a:headEnd type="none" w="med" len="med"/>
                      <a:tailEnd type="none" w="med" len="med"/>
                    </a:lnT>
                    <a:lnB w="12700" cap="flat" cmpd="sng" algn="ctr">
                      <a:solidFill>
                        <a:srgbClr val="033190"/>
                      </a:solidFill>
                      <a:prstDash val="solid"/>
                      <a:round/>
                      <a:headEnd type="none" w="med" len="med"/>
                      <a:tailEnd type="none" w="med" len="med"/>
                    </a:lnB>
                    <a:solidFill>
                      <a:srgbClr val="D9E9FC"/>
                    </a:solidFill>
                  </a:tcPr>
                </a:tc>
                <a:extLst>
                  <a:ext uri="{0D108BD9-81ED-4DB2-BD59-A6C34878D82A}">
                    <a16:rowId xmlns:a16="http://schemas.microsoft.com/office/drawing/2014/main" val="2724392919"/>
                  </a:ext>
                </a:extLst>
              </a:tr>
            </a:tbl>
          </a:graphicData>
        </a:graphic>
      </p:graphicFrame>
    </p:spTree>
    <p:extLst>
      <p:ext uri="{BB962C8B-B14F-4D97-AF65-F5344CB8AC3E}">
        <p14:creationId xmlns:p14="http://schemas.microsoft.com/office/powerpoint/2010/main" val="8518676"/>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agen 2">
            <a:extLst>
              <a:ext uri="{FF2B5EF4-FFF2-40B4-BE49-F238E27FC236}">
                <a16:creationId xmlns:a16="http://schemas.microsoft.com/office/drawing/2014/main" id="{B8ADBD30-DC0E-122B-84E2-62A4531E7197}"/>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5" name="Shape 578">
            <a:extLst>
              <a:ext uri="{FF2B5EF4-FFF2-40B4-BE49-F238E27FC236}">
                <a16:creationId xmlns:a16="http://schemas.microsoft.com/office/drawing/2014/main" id="{B8918BFE-88BD-8181-749D-3A060F6F65F1}"/>
              </a:ext>
            </a:extLst>
          </p:cNvPr>
          <p:cNvSpPr txBox="1"/>
          <p:nvPr/>
        </p:nvSpPr>
        <p:spPr>
          <a:xfrm>
            <a:off x="2149650" y="2519847"/>
            <a:ext cx="7892700" cy="745489"/>
          </a:xfrm>
          <a:prstGeom prst="rect">
            <a:avLst/>
          </a:prstGeom>
          <a:noFill/>
          <a:ln>
            <a:noFill/>
          </a:ln>
        </p:spPr>
        <p:txBody>
          <a:bodyPr wrap="square" lIns="91425" tIns="91425" rIns="91425" bIns="91425" anchor="t" anchorCtr="0">
            <a:noAutofit/>
          </a:bodyPr>
          <a:lstStyle/>
          <a:p>
            <a:pPr algn="ctr" defTabSz="914378"/>
            <a:r>
              <a:rPr lang="es" sz="3600" b="1" dirty="0">
                <a:solidFill>
                  <a:srgbClr val="FAFDFF"/>
                </a:solidFill>
                <a:latin typeface="Montserrat" panose="00000500000000000000" pitchFamily="2" charset="0"/>
                <a:ea typeface="Roboto"/>
                <a:cs typeface="Roboto"/>
                <a:sym typeface="Roboto"/>
              </a:rPr>
              <a:t>Control Interno</a:t>
            </a:r>
          </a:p>
        </p:txBody>
      </p:sp>
      <p:sp>
        <p:nvSpPr>
          <p:cNvPr id="8" name="Shape 581">
            <a:extLst>
              <a:ext uri="{FF2B5EF4-FFF2-40B4-BE49-F238E27FC236}">
                <a16:creationId xmlns:a16="http://schemas.microsoft.com/office/drawing/2014/main" id="{2C6AB424-AA3C-4AAB-515A-C89364841EC5}"/>
              </a:ext>
            </a:extLst>
          </p:cNvPr>
          <p:cNvSpPr txBox="1"/>
          <p:nvPr/>
        </p:nvSpPr>
        <p:spPr>
          <a:xfrm>
            <a:off x="3385674" y="3101400"/>
            <a:ext cx="5420652" cy="655200"/>
          </a:xfrm>
          <a:prstGeom prst="rect">
            <a:avLst/>
          </a:prstGeom>
          <a:noFill/>
          <a:ln>
            <a:noFill/>
          </a:ln>
        </p:spPr>
        <p:txBody>
          <a:bodyPr wrap="square" lIns="91425" tIns="91425" rIns="91425" bIns="91425" anchor="t" anchorCtr="0">
            <a:noAutofit/>
          </a:bodyPr>
          <a:lstStyle/>
          <a:p>
            <a:pPr algn="ctr" defTabSz="914378"/>
            <a:r>
              <a:rPr lang="es" sz="2400" dirty="0">
                <a:solidFill>
                  <a:srgbClr val="FAFDFF"/>
                </a:solidFill>
                <a:latin typeface="Nunito SemiBold" pitchFamily="2" charset="0"/>
                <a:ea typeface="Roboto Medium"/>
                <a:cs typeface="Roboto Medium"/>
                <a:sym typeface="Roboto Medium"/>
              </a:rPr>
              <a:t>Oficina asesora de control interno</a:t>
            </a:r>
          </a:p>
          <a:p>
            <a:pPr algn="ctr" defTabSz="914378"/>
            <a:r>
              <a:rPr lang="es" dirty="0">
                <a:solidFill>
                  <a:srgbClr val="FAFDFF"/>
                </a:solidFill>
                <a:latin typeface="Nunito" pitchFamily="2" charset="0"/>
                <a:ea typeface="Roboto"/>
                <a:cs typeface="Roboto"/>
                <a:sym typeface="Roboto"/>
              </a:rPr>
              <a:t>Instituto Nacional para Ciegos - INCI</a:t>
            </a:r>
          </a:p>
        </p:txBody>
      </p:sp>
    </p:spTree>
    <p:extLst>
      <p:ext uri="{BB962C8B-B14F-4D97-AF65-F5344CB8AC3E}">
        <p14:creationId xmlns:p14="http://schemas.microsoft.com/office/powerpoint/2010/main" val="2112776653"/>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n 3">
            <a:extLst>
              <a:ext uri="{FF2B5EF4-FFF2-40B4-BE49-F238E27FC236}">
                <a16:creationId xmlns:a16="http://schemas.microsoft.com/office/drawing/2014/main" id="{F19397BA-5409-F66B-0245-8DB1444FFF77}"/>
              </a:ext>
              <a:ext uri="{C183D7F6-B498-43B3-948B-1728B52AA6E4}">
                <adec:decorative xmlns:adec="http://schemas.microsoft.com/office/drawing/2017/decorative" val="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CuadroTexto 1">
            <a:extLst>
              <a:ext uri="{FF2B5EF4-FFF2-40B4-BE49-F238E27FC236}">
                <a16:creationId xmlns:a16="http://schemas.microsoft.com/office/drawing/2014/main" id="{28E0F457-0FDE-8A48-1112-1571E5BE101C}"/>
              </a:ext>
            </a:extLst>
          </p:cNvPr>
          <p:cNvSpPr txBox="1"/>
          <p:nvPr/>
        </p:nvSpPr>
        <p:spPr>
          <a:xfrm>
            <a:off x="1248697" y="2300748"/>
            <a:ext cx="9979742" cy="3416320"/>
          </a:xfrm>
          <a:prstGeom prst="rect">
            <a:avLst/>
          </a:prstGeom>
          <a:noFill/>
        </p:spPr>
        <p:txBody>
          <a:bodyPr wrap="square" rtlCol="0">
            <a:spAutoFit/>
          </a:bodyPr>
          <a:lstStyle/>
          <a:p>
            <a:pPr marL="285750" indent="-285750" fontAlgn="base">
              <a:buFont typeface="Arial" panose="020B0604020202020204" pitchFamily="34" charset="0"/>
              <a:buChar char="•"/>
            </a:pPr>
            <a:r>
              <a:rPr lang="es-ES" dirty="0">
                <a:latin typeface="Nunito "/>
              </a:rPr>
              <a:t>Decreto 618 de 2018</a:t>
            </a:r>
          </a:p>
          <a:p>
            <a:pPr marL="285750" indent="-285750" fontAlgn="base">
              <a:buFont typeface="Arial" panose="020B0604020202020204" pitchFamily="34" charset="0"/>
              <a:buChar char="•"/>
            </a:pPr>
            <a:r>
              <a:rPr lang="es-ES" dirty="0">
                <a:latin typeface="Nunito "/>
              </a:rPr>
              <a:t>Evaluación de Control Interno Contable.</a:t>
            </a:r>
          </a:p>
          <a:p>
            <a:pPr marL="285750" indent="-285750" fontAlgn="base">
              <a:buFont typeface="Arial" panose="020B0604020202020204" pitchFamily="34" charset="0"/>
              <a:buChar char="•"/>
            </a:pPr>
            <a:r>
              <a:rPr lang="es-ES" dirty="0">
                <a:latin typeface="Nunito "/>
              </a:rPr>
              <a:t>Seguimiento al cumplimiento de disposiciones establecidas en materia de derechos de autor– Uso de software</a:t>
            </a:r>
          </a:p>
          <a:p>
            <a:pPr marL="285750" indent="-285750" fontAlgn="base">
              <a:buFont typeface="Arial" panose="020B0604020202020204" pitchFamily="34" charset="0"/>
              <a:buChar char="•"/>
            </a:pPr>
            <a:r>
              <a:rPr lang="es-ES" dirty="0">
                <a:latin typeface="Nunito "/>
              </a:rPr>
              <a:t>Seguimiento a la gestión litigiosa del estado </a:t>
            </a:r>
            <a:r>
              <a:rPr lang="es-ES" dirty="0" err="1">
                <a:latin typeface="Nunito "/>
              </a:rPr>
              <a:t>Ekogui</a:t>
            </a:r>
            <a:r>
              <a:rPr lang="es-ES" dirty="0">
                <a:latin typeface="Nunito "/>
              </a:rPr>
              <a:t>. </a:t>
            </a:r>
          </a:p>
          <a:p>
            <a:pPr marL="285750" indent="-285750" fontAlgn="base">
              <a:buFont typeface="Arial" panose="020B0604020202020204" pitchFamily="34" charset="0"/>
              <a:buChar char="•"/>
            </a:pPr>
            <a:r>
              <a:rPr lang="es-ES" dirty="0">
                <a:latin typeface="Nunito "/>
              </a:rPr>
              <a:t>Evaluación por dependencias. </a:t>
            </a:r>
          </a:p>
          <a:p>
            <a:pPr marL="285750" indent="-285750" fontAlgn="base">
              <a:buFont typeface="Arial" panose="020B0604020202020204" pitchFamily="34" charset="0"/>
              <a:buChar char="•"/>
            </a:pPr>
            <a:r>
              <a:rPr lang="es-ES" dirty="0">
                <a:latin typeface="Nunito "/>
              </a:rPr>
              <a:t>Evaluación al Sistema de Control Interno. </a:t>
            </a:r>
          </a:p>
          <a:p>
            <a:pPr marL="285750" indent="-285750" fontAlgn="base">
              <a:buFont typeface="Arial" panose="020B0604020202020204" pitchFamily="34" charset="0"/>
              <a:buChar char="•"/>
            </a:pPr>
            <a:r>
              <a:rPr lang="es-ES" dirty="0">
                <a:latin typeface="Nunito "/>
              </a:rPr>
              <a:t>Seguimiento a los planes de mejoramiento suscritos con la CGR. </a:t>
            </a:r>
          </a:p>
          <a:p>
            <a:pPr marL="285750" indent="-285750" fontAlgn="base">
              <a:buFont typeface="Arial" panose="020B0604020202020204" pitchFamily="34" charset="0"/>
              <a:buChar char="•"/>
            </a:pPr>
            <a:r>
              <a:rPr lang="es-ES" dirty="0">
                <a:latin typeface="Nunito "/>
              </a:rPr>
              <a:t>Reporte de avances a la Gestión - FURAG</a:t>
            </a:r>
          </a:p>
          <a:p>
            <a:pPr marL="285750" indent="-285750" fontAlgn="base">
              <a:buFont typeface="Arial" panose="020B0604020202020204" pitchFamily="34" charset="0"/>
              <a:buChar char="•"/>
            </a:pPr>
            <a:r>
              <a:rPr lang="es-ES" dirty="0">
                <a:latin typeface="Nunito "/>
              </a:rPr>
              <a:t>Seguimiento a Planes de Mejoramiento Internos - PUMI. </a:t>
            </a:r>
          </a:p>
          <a:p>
            <a:pPr marL="285750" indent="-285750" fontAlgn="base">
              <a:buFont typeface="Arial" panose="020B0604020202020204" pitchFamily="34" charset="0"/>
              <a:buChar char="•"/>
            </a:pPr>
            <a:r>
              <a:rPr lang="es-ES" dirty="0">
                <a:latin typeface="Nunito "/>
              </a:rPr>
              <a:t>Seguimiento a Plan Anticorrupción</a:t>
            </a:r>
            <a:endParaRPr lang="es-CO" dirty="0">
              <a:latin typeface="Nunito "/>
            </a:endParaRPr>
          </a:p>
          <a:p>
            <a:endParaRPr lang="es-CO" dirty="0"/>
          </a:p>
        </p:txBody>
      </p:sp>
      <p:sp>
        <p:nvSpPr>
          <p:cNvPr id="3" name="CuadroTexto 2">
            <a:extLst>
              <a:ext uri="{FF2B5EF4-FFF2-40B4-BE49-F238E27FC236}">
                <a16:creationId xmlns:a16="http://schemas.microsoft.com/office/drawing/2014/main" id="{E370BC84-6C6C-73EE-E2C3-03C6A2305B19}"/>
              </a:ext>
            </a:extLst>
          </p:cNvPr>
          <p:cNvSpPr txBox="1"/>
          <p:nvPr/>
        </p:nvSpPr>
        <p:spPr>
          <a:xfrm>
            <a:off x="2782529" y="1160206"/>
            <a:ext cx="6725265" cy="800219"/>
          </a:xfrm>
          <a:prstGeom prst="rect">
            <a:avLst/>
          </a:prstGeom>
          <a:noFill/>
        </p:spPr>
        <p:txBody>
          <a:bodyPr wrap="square" rtlCol="0">
            <a:spAutoFit/>
          </a:bodyPr>
          <a:lstStyle/>
          <a:p>
            <a:pPr algn="ctr"/>
            <a:r>
              <a:rPr lang="es-ES" sz="2200" dirty="0">
                <a:latin typeface="Nunito SemiBold" pitchFamily="2" charset="0"/>
              </a:rPr>
              <a:t>Informes presentados por la oficina asesora de </a:t>
            </a:r>
            <a:r>
              <a:rPr lang="es-ES" sz="2400" dirty="0">
                <a:latin typeface="Nunito SemiBold" pitchFamily="2" charset="0"/>
              </a:rPr>
              <a:t>Control Interno</a:t>
            </a:r>
          </a:p>
        </p:txBody>
      </p:sp>
    </p:spTree>
    <p:extLst>
      <p:ext uri="{BB962C8B-B14F-4D97-AF65-F5344CB8AC3E}">
        <p14:creationId xmlns:p14="http://schemas.microsoft.com/office/powerpoint/2010/main" val="2764436006"/>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42A4FC2C-047E-45A5-965D-8E1E3BF09BC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1524" y="0"/>
            <a:ext cx="12188952" cy="6858000"/>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pic>
        <p:nvPicPr>
          <p:cNvPr id="5" name="Imagen 4" descr="Un conjunto de letras blancas en un fondo blanco&#10;&#10;Descripción generada automáticamente con confianza baja">
            <a:extLst>
              <a:ext uri="{FF2B5EF4-FFF2-40B4-BE49-F238E27FC236}">
                <a16:creationId xmlns:a16="http://schemas.microsoft.com/office/drawing/2014/main" id="{48AAE623-6355-006D-98BD-72AAFAC4CC81}"/>
              </a:ext>
            </a:extLst>
          </p:cNvPr>
          <p:cNvPicPr>
            <a:picLocks noChangeAspect="1"/>
          </p:cNvPicPr>
          <p:nvPr/>
        </p:nvPicPr>
        <p:blipFill>
          <a:blip r:embed="rId2">
            <a:extLst>
              <a:ext uri="{28A0092B-C50C-407E-A947-70E740481C1C}">
                <a14:useLocalDpi xmlns:a14="http://schemas.microsoft.com/office/drawing/2010/main" val="0"/>
              </a:ext>
            </a:extLst>
          </a:blip>
          <a:srcRect t="19"/>
          <a:stretch/>
        </p:blipFill>
        <p:spPr>
          <a:xfrm>
            <a:off x="20" y="1282"/>
            <a:ext cx="12191980" cy="6856718"/>
          </a:xfrm>
          <a:prstGeom prst="rect">
            <a:avLst/>
          </a:prstGeom>
        </p:spPr>
      </p:pic>
    </p:spTree>
    <p:extLst>
      <p:ext uri="{BB962C8B-B14F-4D97-AF65-F5344CB8AC3E}">
        <p14:creationId xmlns:p14="http://schemas.microsoft.com/office/powerpoint/2010/main" val="514502472"/>
      </p:ext>
    </p:extLst>
  </p:cSld>
  <p:clrMapOvr>
    <a:masterClrMapping/>
  </p:clrMapOvr>
</p:sld>
</file>

<file path=ppt/theme/theme1.xml><?xml version="1.0" encoding="utf-8"?>
<a:theme xmlns:a="http://schemas.openxmlformats.org/drawingml/2006/main" name="Tema de Offic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docProps/app.xml><?xml version="1.0" encoding="utf-8"?>
<Properties xmlns="http://schemas.openxmlformats.org/officeDocument/2006/extended-properties" xmlns:vt="http://schemas.openxmlformats.org/officeDocument/2006/docPropsVTypes">
  <TotalTime>1072</TotalTime>
  <Words>1870</Words>
  <Application>Microsoft Office PowerPoint</Application>
  <PresentationFormat>Panorámica</PresentationFormat>
  <Paragraphs>413</Paragraphs>
  <Slides>40</Slides>
  <Notes>0</Notes>
  <HiddenSlides>0</HiddenSlides>
  <MMClips>1</MMClips>
  <ScaleCrop>false</ScaleCrop>
  <HeadingPairs>
    <vt:vector size="6" baseType="variant">
      <vt:variant>
        <vt:lpstr>Fuentes usadas</vt:lpstr>
      </vt:variant>
      <vt:variant>
        <vt:i4>9</vt:i4>
      </vt:variant>
      <vt:variant>
        <vt:lpstr>Tema</vt:lpstr>
      </vt:variant>
      <vt:variant>
        <vt:i4>1</vt:i4>
      </vt:variant>
      <vt:variant>
        <vt:lpstr>Títulos de diapositiva</vt:lpstr>
      </vt:variant>
      <vt:variant>
        <vt:i4>40</vt:i4>
      </vt:variant>
    </vt:vector>
  </HeadingPairs>
  <TitlesOfParts>
    <vt:vector size="50" baseType="lpstr">
      <vt:lpstr>Aptos</vt:lpstr>
      <vt:lpstr>Aptos Display</vt:lpstr>
      <vt:lpstr>Arial</vt:lpstr>
      <vt:lpstr>Calibri</vt:lpstr>
      <vt:lpstr>Montserrat</vt:lpstr>
      <vt:lpstr>Nunito</vt:lpstr>
      <vt:lpstr>Nunito </vt:lpstr>
      <vt:lpstr>Nunito SemiBold</vt:lpstr>
      <vt:lpstr>Roboto</vt:lpstr>
      <vt:lpstr>Tema de Office</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
  <dc:creator>Web Master</dc:creator>
  <cp:lastModifiedBy>Web Master</cp:lastModifiedBy>
  <cp:revision>58</cp:revision>
  <dcterms:created xsi:type="dcterms:W3CDTF">2024-11-06T01:53:29Z</dcterms:created>
  <dcterms:modified xsi:type="dcterms:W3CDTF">2024-12-04T13:36:46Z</dcterms:modified>
</cp:coreProperties>
</file>